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embeddedFontLst>
    <p:embeddedFont>
      <p:font typeface="Barlow"/>
      <p:regular r:id="rId27"/>
    </p:embeddedFont>
    <p:embeddedFont>
      <p:font typeface="Barlow"/>
      <p:regular r:id="rId28"/>
    </p:embeddedFont>
    <p:embeddedFont>
      <p:font typeface="Barlow"/>
      <p:regular r:id="rId29"/>
    </p:embeddedFont>
    <p:embeddedFont>
      <p:font typeface="Barlow"/>
      <p:regular r:id="rId30"/>
    </p:embeddedFont>
    <p:embeddedFont>
      <p:font typeface="Montserrat"/>
      <p:regular r:id="rId31"/>
    </p:embeddedFont>
    <p:embeddedFont>
      <p:font typeface="Montserrat"/>
      <p:regular r:id="rId32"/>
    </p:embeddedFont>
    <p:embeddedFont>
      <p:font typeface="Montserrat"/>
      <p:regular r:id="rId33"/>
    </p:embeddedFont>
    <p:embeddedFont>
      <p:font typeface="Montserrat"/>
      <p:regular r:id="rId3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 Id="rId33" Type="http://schemas.openxmlformats.org/officeDocument/2006/relationships/font" Target="fonts/font7.fntdata"/><Relationship Id="rId3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014-1.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015-1.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1016-1.png"/><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1017-1.png"/><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1018-1.png"/><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1019-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1020-1.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1021-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6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B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6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B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6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B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6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B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6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B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6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B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B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6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B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6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B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6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B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slideLayout" Target="../slideLayouts/slideLayout14.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slideLayout" Target="../slideLayouts/slideLayout16.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18.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58309" y="2734032"/>
            <a:ext cx="7627382" cy="1870591"/>
          </a:xfrm>
          <a:prstGeom prst="rect">
            <a:avLst/>
          </a:prstGeom>
          <a:noFill/>
          <a:ln/>
        </p:spPr>
        <p:txBody>
          <a:bodyPr wrap="squar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Design and Implementation of an Autocomplete System using Trie and Bloom Filter</a:t>
            </a:r>
            <a:endParaRPr lang="en-US" sz="3900" dirty="0"/>
          </a:p>
        </p:txBody>
      </p:sp>
      <p:sp>
        <p:nvSpPr>
          <p:cNvPr id="4" name="Text 1"/>
          <p:cNvSpPr/>
          <p:nvPr/>
        </p:nvSpPr>
        <p:spPr>
          <a:xfrm>
            <a:off x="758309" y="4888944"/>
            <a:ext cx="7627382"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A comprehensive exploration of efficient data structures for intelligent word prediction</a:t>
            </a:r>
            <a:endParaRPr lang="en-US" sz="1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44709" y="898088"/>
            <a:ext cx="6978253"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Algorithm: Getting Suggestions</a:t>
            </a:r>
            <a:endParaRPr lang="en-US" sz="3900" dirty="0"/>
          </a:p>
        </p:txBody>
      </p:sp>
      <p:sp>
        <p:nvSpPr>
          <p:cNvPr id="4" name="Shape 1"/>
          <p:cNvSpPr/>
          <p:nvPr/>
        </p:nvSpPr>
        <p:spPr>
          <a:xfrm>
            <a:off x="6457950" y="1805940"/>
            <a:ext cx="22860" cy="5525453"/>
          </a:xfrm>
          <a:prstGeom prst="roundRect">
            <a:avLst>
              <a:gd name="adj" fmla="val 1243960"/>
            </a:avLst>
          </a:prstGeom>
          <a:solidFill>
            <a:srgbClr val="BACFDD"/>
          </a:solidFill>
          <a:ln/>
        </p:spPr>
      </p:sp>
      <p:sp>
        <p:nvSpPr>
          <p:cNvPr id="5" name="Shape 2"/>
          <p:cNvSpPr/>
          <p:nvPr/>
        </p:nvSpPr>
        <p:spPr>
          <a:xfrm>
            <a:off x="6648331" y="2007751"/>
            <a:ext cx="568643" cy="22860"/>
          </a:xfrm>
          <a:prstGeom prst="roundRect">
            <a:avLst>
              <a:gd name="adj" fmla="val 1243960"/>
            </a:avLst>
          </a:prstGeom>
          <a:solidFill>
            <a:srgbClr val="BACFDD"/>
          </a:solidFill>
          <a:ln/>
        </p:spPr>
      </p:sp>
      <p:sp>
        <p:nvSpPr>
          <p:cNvPr id="6" name="Shape 3"/>
          <p:cNvSpPr/>
          <p:nvPr/>
        </p:nvSpPr>
        <p:spPr>
          <a:xfrm>
            <a:off x="6244709" y="1805940"/>
            <a:ext cx="426482" cy="426482"/>
          </a:xfrm>
          <a:prstGeom prst="roundRect">
            <a:avLst>
              <a:gd name="adj" fmla="val 66678"/>
            </a:avLst>
          </a:prstGeom>
          <a:solidFill>
            <a:srgbClr val="D4E9F7"/>
          </a:solidFill>
          <a:ln w="7620">
            <a:solidFill>
              <a:srgbClr val="BACFDD"/>
            </a:solidFill>
            <a:prstDash val="solid"/>
          </a:ln>
        </p:spPr>
      </p:sp>
      <p:sp>
        <p:nvSpPr>
          <p:cNvPr id="7" name="Text 4"/>
          <p:cNvSpPr/>
          <p:nvPr/>
        </p:nvSpPr>
        <p:spPr>
          <a:xfrm>
            <a:off x="6308288" y="1832134"/>
            <a:ext cx="299323" cy="374094"/>
          </a:xfrm>
          <a:prstGeom prst="rect">
            <a:avLst/>
          </a:prstGeom>
          <a:noFill/>
          <a:ln/>
        </p:spPr>
        <p:txBody>
          <a:bodyPr wrap="none" lIns="0" tIns="0" rIns="0" bIns="0" rtlCol="0" anchor="t"/>
          <a:lstStyle/>
          <a:p>
            <a:pPr algn="ctr" indent="0" marL="0">
              <a:lnSpc>
                <a:spcPts val="2350"/>
              </a:lnSpc>
              <a:buNone/>
            </a:pPr>
            <a:r>
              <a:rPr lang="en-US" sz="2350" b="1" dirty="0">
                <a:solidFill>
                  <a:srgbClr val="384653"/>
                </a:solidFill>
                <a:latin typeface="Barlow Bold" pitchFamily="34" charset="0"/>
                <a:ea typeface="Barlow Bold" pitchFamily="34" charset="-122"/>
                <a:cs typeface="Barlow Bold" pitchFamily="34" charset="-120"/>
              </a:rPr>
              <a:t>1</a:t>
            </a:r>
            <a:endParaRPr lang="en-US" sz="2350" dirty="0"/>
          </a:p>
        </p:txBody>
      </p:sp>
      <p:sp>
        <p:nvSpPr>
          <p:cNvPr id="8" name="Text 5"/>
          <p:cNvSpPr/>
          <p:nvPr/>
        </p:nvSpPr>
        <p:spPr>
          <a:xfrm>
            <a:off x="7405807" y="1871067"/>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Bloom Filter Check</a:t>
            </a:r>
            <a:endParaRPr lang="en-US" sz="1950" dirty="0"/>
          </a:p>
        </p:txBody>
      </p:sp>
      <p:sp>
        <p:nvSpPr>
          <p:cNvPr id="9" name="Text 6"/>
          <p:cNvSpPr/>
          <p:nvPr/>
        </p:nvSpPr>
        <p:spPr>
          <a:xfrm>
            <a:off x="7405807" y="2296477"/>
            <a:ext cx="6466284"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First defence: verify if the typed prefix exists in the Bloom Filter. If not, immediately return empty list.</a:t>
            </a:r>
            <a:endParaRPr lang="en-US" sz="1450" dirty="0"/>
          </a:p>
        </p:txBody>
      </p:sp>
      <p:sp>
        <p:nvSpPr>
          <p:cNvPr id="10" name="Shape 7"/>
          <p:cNvSpPr/>
          <p:nvPr/>
        </p:nvSpPr>
        <p:spPr>
          <a:xfrm>
            <a:off x="6648331" y="3483888"/>
            <a:ext cx="568643" cy="22860"/>
          </a:xfrm>
          <a:prstGeom prst="roundRect">
            <a:avLst>
              <a:gd name="adj" fmla="val 1243960"/>
            </a:avLst>
          </a:prstGeom>
          <a:solidFill>
            <a:srgbClr val="BACFDD"/>
          </a:solidFill>
          <a:ln/>
        </p:spPr>
      </p:sp>
      <p:sp>
        <p:nvSpPr>
          <p:cNvPr id="11" name="Shape 8"/>
          <p:cNvSpPr/>
          <p:nvPr/>
        </p:nvSpPr>
        <p:spPr>
          <a:xfrm>
            <a:off x="6244709" y="3282077"/>
            <a:ext cx="426482" cy="426482"/>
          </a:xfrm>
          <a:prstGeom prst="roundRect">
            <a:avLst>
              <a:gd name="adj" fmla="val 66678"/>
            </a:avLst>
          </a:prstGeom>
          <a:solidFill>
            <a:srgbClr val="D4E9F7"/>
          </a:solidFill>
          <a:ln w="7620">
            <a:solidFill>
              <a:srgbClr val="BACFDD"/>
            </a:solidFill>
            <a:prstDash val="solid"/>
          </a:ln>
        </p:spPr>
      </p:sp>
      <p:sp>
        <p:nvSpPr>
          <p:cNvPr id="12" name="Text 9"/>
          <p:cNvSpPr/>
          <p:nvPr/>
        </p:nvSpPr>
        <p:spPr>
          <a:xfrm>
            <a:off x="6308288" y="3308271"/>
            <a:ext cx="299323" cy="374094"/>
          </a:xfrm>
          <a:prstGeom prst="rect">
            <a:avLst/>
          </a:prstGeom>
          <a:noFill/>
          <a:ln/>
        </p:spPr>
        <p:txBody>
          <a:bodyPr wrap="none" lIns="0" tIns="0" rIns="0" bIns="0" rtlCol="0" anchor="t"/>
          <a:lstStyle/>
          <a:p>
            <a:pPr algn="ctr" indent="0" marL="0">
              <a:lnSpc>
                <a:spcPts val="2350"/>
              </a:lnSpc>
              <a:buNone/>
            </a:pPr>
            <a:r>
              <a:rPr lang="en-US" sz="2350" b="1" dirty="0">
                <a:solidFill>
                  <a:srgbClr val="384653"/>
                </a:solidFill>
                <a:latin typeface="Barlow Bold" pitchFamily="34" charset="0"/>
                <a:ea typeface="Barlow Bold" pitchFamily="34" charset="-122"/>
                <a:cs typeface="Barlow Bold" pitchFamily="34" charset="-120"/>
              </a:rPr>
              <a:t>2</a:t>
            </a:r>
            <a:endParaRPr lang="en-US" sz="2350" dirty="0"/>
          </a:p>
        </p:txBody>
      </p:sp>
      <p:sp>
        <p:nvSpPr>
          <p:cNvPr id="13" name="Text 10"/>
          <p:cNvSpPr/>
          <p:nvPr/>
        </p:nvSpPr>
        <p:spPr>
          <a:xfrm>
            <a:off x="7405807" y="3347204"/>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Trie Traversal</a:t>
            </a:r>
            <a:endParaRPr lang="en-US" sz="1950" dirty="0"/>
          </a:p>
        </p:txBody>
      </p:sp>
      <p:sp>
        <p:nvSpPr>
          <p:cNvPr id="14" name="Text 11"/>
          <p:cNvSpPr/>
          <p:nvPr/>
        </p:nvSpPr>
        <p:spPr>
          <a:xfrm>
            <a:off x="7405807" y="3772614"/>
            <a:ext cx="6466284"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If check passes, traverse the Trie to locate the node corresponding to the prefix's final character.</a:t>
            </a:r>
            <a:endParaRPr lang="en-US" sz="1450" dirty="0"/>
          </a:p>
        </p:txBody>
      </p:sp>
      <p:sp>
        <p:nvSpPr>
          <p:cNvPr id="15" name="Shape 12"/>
          <p:cNvSpPr/>
          <p:nvPr/>
        </p:nvSpPr>
        <p:spPr>
          <a:xfrm>
            <a:off x="6648331" y="4960025"/>
            <a:ext cx="568643" cy="22860"/>
          </a:xfrm>
          <a:prstGeom prst="roundRect">
            <a:avLst>
              <a:gd name="adj" fmla="val 1243960"/>
            </a:avLst>
          </a:prstGeom>
          <a:solidFill>
            <a:srgbClr val="BACFDD"/>
          </a:solidFill>
          <a:ln/>
        </p:spPr>
      </p:sp>
      <p:sp>
        <p:nvSpPr>
          <p:cNvPr id="16" name="Shape 13"/>
          <p:cNvSpPr/>
          <p:nvPr/>
        </p:nvSpPr>
        <p:spPr>
          <a:xfrm>
            <a:off x="6244709" y="4758214"/>
            <a:ext cx="426482" cy="426482"/>
          </a:xfrm>
          <a:prstGeom prst="roundRect">
            <a:avLst>
              <a:gd name="adj" fmla="val 66678"/>
            </a:avLst>
          </a:prstGeom>
          <a:solidFill>
            <a:srgbClr val="D4E9F7"/>
          </a:solidFill>
          <a:ln w="7620">
            <a:solidFill>
              <a:srgbClr val="BACFDD"/>
            </a:solidFill>
            <a:prstDash val="solid"/>
          </a:ln>
        </p:spPr>
      </p:sp>
      <p:sp>
        <p:nvSpPr>
          <p:cNvPr id="17" name="Text 14"/>
          <p:cNvSpPr/>
          <p:nvPr/>
        </p:nvSpPr>
        <p:spPr>
          <a:xfrm>
            <a:off x="6308288" y="4784408"/>
            <a:ext cx="299323" cy="374094"/>
          </a:xfrm>
          <a:prstGeom prst="rect">
            <a:avLst/>
          </a:prstGeom>
          <a:noFill/>
          <a:ln/>
        </p:spPr>
        <p:txBody>
          <a:bodyPr wrap="none" lIns="0" tIns="0" rIns="0" bIns="0" rtlCol="0" anchor="t"/>
          <a:lstStyle/>
          <a:p>
            <a:pPr algn="ctr" indent="0" marL="0">
              <a:lnSpc>
                <a:spcPts val="2350"/>
              </a:lnSpc>
              <a:buNone/>
            </a:pPr>
            <a:r>
              <a:rPr lang="en-US" sz="2350" b="1" dirty="0">
                <a:solidFill>
                  <a:srgbClr val="384653"/>
                </a:solidFill>
                <a:latin typeface="Barlow Bold" pitchFamily="34" charset="0"/>
                <a:ea typeface="Barlow Bold" pitchFamily="34" charset="-122"/>
                <a:cs typeface="Barlow Bold" pitchFamily="34" charset="-120"/>
              </a:rPr>
              <a:t>3</a:t>
            </a:r>
            <a:endParaRPr lang="en-US" sz="2350" dirty="0"/>
          </a:p>
        </p:txBody>
      </p:sp>
      <p:sp>
        <p:nvSpPr>
          <p:cNvPr id="18" name="Text 15"/>
          <p:cNvSpPr/>
          <p:nvPr/>
        </p:nvSpPr>
        <p:spPr>
          <a:xfrm>
            <a:off x="7405807" y="4823341"/>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Word Collection</a:t>
            </a:r>
            <a:endParaRPr lang="en-US" sz="1950" dirty="0"/>
          </a:p>
        </p:txBody>
      </p:sp>
      <p:sp>
        <p:nvSpPr>
          <p:cNvPr id="19" name="Text 16"/>
          <p:cNvSpPr/>
          <p:nvPr/>
        </p:nvSpPr>
        <p:spPr>
          <a:xfrm>
            <a:off x="7405807" y="5248751"/>
            <a:ext cx="6466284"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From that node, perform depth-first search to gather all descendant words that share the prefix.</a:t>
            </a:r>
            <a:endParaRPr lang="en-US" sz="1450" dirty="0"/>
          </a:p>
        </p:txBody>
      </p:sp>
      <p:sp>
        <p:nvSpPr>
          <p:cNvPr id="20" name="Shape 17"/>
          <p:cNvSpPr/>
          <p:nvPr/>
        </p:nvSpPr>
        <p:spPr>
          <a:xfrm>
            <a:off x="6648331" y="6436162"/>
            <a:ext cx="568643" cy="22860"/>
          </a:xfrm>
          <a:prstGeom prst="roundRect">
            <a:avLst>
              <a:gd name="adj" fmla="val 1243960"/>
            </a:avLst>
          </a:prstGeom>
          <a:solidFill>
            <a:srgbClr val="BACFDD"/>
          </a:solidFill>
          <a:ln/>
        </p:spPr>
      </p:sp>
      <p:sp>
        <p:nvSpPr>
          <p:cNvPr id="21" name="Shape 18"/>
          <p:cNvSpPr/>
          <p:nvPr/>
        </p:nvSpPr>
        <p:spPr>
          <a:xfrm>
            <a:off x="6244709" y="6234351"/>
            <a:ext cx="426482" cy="426482"/>
          </a:xfrm>
          <a:prstGeom prst="roundRect">
            <a:avLst>
              <a:gd name="adj" fmla="val 66678"/>
            </a:avLst>
          </a:prstGeom>
          <a:solidFill>
            <a:srgbClr val="D4E9F7"/>
          </a:solidFill>
          <a:ln w="7620">
            <a:solidFill>
              <a:srgbClr val="BACFDD"/>
            </a:solidFill>
            <a:prstDash val="solid"/>
          </a:ln>
        </p:spPr>
      </p:sp>
      <p:sp>
        <p:nvSpPr>
          <p:cNvPr id="22" name="Text 19"/>
          <p:cNvSpPr/>
          <p:nvPr/>
        </p:nvSpPr>
        <p:spPr>
          <a:xfrm>
            <a:off x="6308288" y="6260544"/>
            <a:ext cx="299323" cy="374094"/>
          </a:xfrm>
          <a:prstGeom prst="rect">
            <a:avLst/>
          </a:prstGeom>
          <a:noFill/>
          <a:ln/>
        </p:spPr>
        <p:txBody>
          <a:bodyPr wrap="none" lIns="0" tIns="0" rIns="0" bIns="0" rtlCol="0" anchor="t"/>
          <a:lstStyle/>
          <a:p>
            <a:pPr algn="ctr" indent="0" marL="0">
              <a:lnSpc>
                <a:spcPts val="2350"/>
              </a:lnSpc>
              <a:buNone/>
            </a:pPr>
            <a:r>
              <a:rPr lang="en-US" sz="2350" b="1" dirty="0">
                <a:solidFill>
                  <a:srgbClr val="384653"/>
                </a:solidFill>
                <a:latin typeface="Barlow Bold" pitchFamily="34" charset="0"/>
                <a:ea typeface="Barlow Bold" pitchFamily="34" charset="-122"/>
                <a:cs typeface="Barlow Bold" pitchFamily="34" charset="-120"/>
              </a:rPr>
              <a:t>4</a:t>
            </a:r>
            <a:endParaRPr lang="en-US" sz="2350" dirty="0"/>
          </a:p>
        </p:txBody>
      </p:sp>
      <p:sp>
        <p:nvSpPr>
          <p:cNvPr id="23" name="Text 20"/>
          <p:cNvSpPr/>
          <p:nvPr/>
        </p:nvSpPr>
        <p:spPr>
          <a:xfrm>
            <a:off x="7405807" y="6299478"/>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Intelligent Sorting</a:t>
            </a:r>
            <a:endParaRPr lang="en-US" sz="1950" dirty="0"/>
          </a:p>
        </p:txBody>
      </p:sp>
      <p:sp>
        <p:nvSpPr>
          <p:cNvPr id="24" name="Text 21"/>
          <p:cNvSpPr/>
          <p:nvPr/>
        </p:nvSpPr>
        <p:spPr>
          <a:xfrm>
            <a:off x="7405807" y="6724888"/>
            <a:ext cx="6466284"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Sort collected words by frequency (descending), then alphabetically, before presentation to user.</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8309" y="713542"/>
            <a:ext cx="4072414" cy="405408"/>
          </a:xfrm>
          <a:prstGeom prst="rect">
            <a:avLst/>
          </a:prstGeom>
          <a:noFill/>
          <a:ln/>
        </p:spPr>
        <p:txBody>
          <a:bodyPr wrap="none" lIns="0" tIns="0" rIns="0" bIns="0" rtlCol="0" anchor="t"/>
          <a:lstStyle/>
          <a:p>
            <a:pPr algn="l" indent="0" marL="0">
              <a:lnSpc>
                <a:spcPts val="3150"/>
              </a:lnSpc>
              <a:buNone/>
            </a:pPr>
            <a:r>
              <a:rPr lang="en-US" sz="2550" b="1" dirty="0">
                <a:solidFill>
                  <a:srgbClr val="2E3C4E"/>
                </a:solidFill>
                <a:latin typeface="Barlow Bold" pitchFamily="34" charset="0"/>
                <a:ea typeface="Barlow Bold" pitchFamily="34" charset="-122"/>
                <a:cs typeface="Barlow Bold" pitchFamily="34" charset="-120"/>
              </a:rPr>
              <a:t>Algorithm: System Lifecycle</a:t>
            </a:r>
            <a:endParaRPr lang="en-US" sz="2550" dirty="0"/>
          </a:p>
        </p:txBody>
      </p:sp>
      <p:sp>
        <p:nvSpPr>
          <p:cNvPr id="3" name="Text 1"/>
          <p:cNvSpPr/>
          <p:nvPr/>
        </p:nvSpPr>
        <p:spPr>
          <a:xfrm>
            <a:off x="758309" y="1426845"/>
            <a:ext cx="1945600" cy="243126"/>
          </a:xfrm>
          <a:prstGeom prst="rect">
            <a:avLst/>
          </a:prstGeom>
          <a:noFill/>
          <a:ln/>
        </p:spPr>
        <p:txBody>
          <a:bodyPr wrap="none" lIns="0" tIns="0" rIns="0" bIns="0" rtlCol="0" anchor="t"/>
          <a:lstStyle/>
          <a:p>
            <a:pPr algn="l" indent="0" marL="0">
              <a:lnSpc>
                <a:spcPts val="1900"/>
              </a:lnSpc>
              <a:buNone/>
            </a:pPr>
            <a:r>
              <a:rPr lang="en-US" sz="1500" b="1" dirty="0">
                <a:solidFill>
                  <a:srgbClr val="2E3C4E"/>
                </a:solidFill>
                <a:latin typeface="Barlow Bold" pitchFamily="34" charset="0"/>
                <a:ea typeface="Barlow Bold" pitchFamily="34" charset="-122"/>
                <a:cs typeface="Barlow Bold" pitchFamily="34" charset="-120"/>
              </a:rPr>
              <a:t>System Startup</a:t>
            </a:r>
            <a:endParaRPr lang="en-US" sz="1500" dirty="0"/>
          </a:p>
        </p:txBody>
      </p:sp>
      <p:pic>
        <p:nvPicPr>
          <p:cNvPr id="4" name="Image 0" descr="preencoded.png">    </p:cNvPr>
          <p:cNvPicPr>
            <a:picLocks noChangeAspect="1"/>
          </p:cNvPicPr>
          <p:nvPr/>
        </p:nvPicPr>
        <p:blipFill>
          <a:blip r:embed="rId1"/>
          <a:stretch>
            <a:fillRect/>
          </a:stretch>
        </p:blipFill>
        <p:spPr>
          <a:xfrm>
            <a:off x="758309" y="1808559"/>
            <a:ext cx="4164211" cy="4164211"/>
          </a:xfrm>
          <a:prstGeom prst="rect">
            <a:avLst/>
          </a:prstGeom>
        </p:spPr>
      </p:pic>
      <p:sp>
        <p:nvSpPr>
          <p:cNvPr id="5" name="Text 2"/>
          <p:cNvSpPr/>
          <p:nvPr/>
        </p:nvSpPr>
        <p:spPr>
          <a:xfrm>
            <a:off x="758309" y="6111359"/>
            <a:ext cx="6406634" cy="591503"/>
          </a:xfrm>
          <a:prstGeom prst="rect">
            <a:avLst/>
          </a:prstGeom>
          <a:noFill/>
          <a:ln/>
        </p:spPr>
        <p:txBody>
          <a:bodyPr wrap="squar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Upon initialization, the system first checks for the existence of a state file containing previously saved data. If the file exists, it loads the entire state object—including the Trie structure, Bloom Filter bit array, and frequency dictionary—directly into memory.</a:t>
            </a:r>
            <a:endParaRPr lang="en-US" sz="950" dirty="0"/>
          </a:p>
        </p:txBody>
      </p:sp>
      <p:sp>
        <p:nvSpPr>
          <p:cNvPr id="6" name="Text 3"/>
          <p:cNvSpPr/>
          <p:nvPr/>
        </p:nvSpPr>
        <p:spPr>
          <a:xfrm>
            <a:off x="758309" y="6813709"/>
            <a:ext cx="6406634" cy="591503"/>
          </a:xfrm>
          <a:prstGeom prst="rect">
            <a:avLst/>
          </a:prstGeom>
          <a:noFill/>
          <a:ln/>
        </p:spPr>
        <p:txBody>
          <a:bodyPr wrap="squar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If no state file is found, the system initializes new, empty data structures, ready to begin building its vocabulary from scratch. This dual-path approach ensures the system functions correctly whether starting fresh or resuming from a previous session.</a:t>
            </a:r>
            <a:endParaRPr lang="en-US" sz="950" dirty="0"/>
          </a:p>
        </p:txBody>
      </p:sp>
      <p:sp>
        <p:nvSpPr>
          <p:cNvPr id="7" name="Text 4"/>
          <p:cNvSpPr/>
          <p:nvPr/>
        </p:nvSpPr>
        <p:spPr>
          <a:xfrm>
            <a:off x="7473077" y="1426845"/>
            <a:ext cx="1945600" cy="243126"/>
          </a:xfrm>
          <a:prstGeom prst="rect">
            <a:avLst/>
          </a:prstGeom>
          <a:noFill/>
          <a:ln/>
        </p:spPr>
        <p:txBody>
          <a:bodyPr wrap="none" lIns="0" tIns="0" rIns="0" bIns="0" rtlCol="0" anchor="t"/>
          <a:lstStyle/>
          <a:p>
            <a:pPr algn="l" indent="0" marL="0">
              <a:lnSpc>
                <a:spcPts val="1900"/>
              </a:lnSpc>
              <a:buNone/>
            </a:pPr>
            <a:r>
              <a:rPr lang="en-US" sz="1500" b="1" dirty="0">
                <a:solidFill>
                  <a:srgbClr val="2E3C4E"/>
                </a:solidFill>
                <a:latin typeface="Barlow Bold" pitchFamily="34" charset="0"/>
                <a:ea typeface="Barlow Bold" pitchFamily="34" charset="-122"/>
                <a:cs typeface="Barlow Bold" pitchFamily="34" charset="-120"/>
              </a:rPr>
              <a:t>System Shutdown</a:t>
            </a:r>
            <a:endParaRPr lang="en-US" sz="1500" dirty="0"/>
          </a:p>
        </p:txBody>
      </p:sp>
      <p:pic>
        <p:nvPicPr>
          <p:cNvPr id="8" name="Image 1" descr="preencoded.png">    </p:cNvPr>
          <p:cNvPicPr>
            <a:picLocks noChangeAspect="1"/>
          </p:cNvPicPr>
          <p:nvPr/>
        </p:nvPicPr>
        <p:blipFill>
          <a:blip r:embed="rId2"/>
          <a:stretch>
            <a:fillRect/>
          </a:stretch>
        </p:blipFill>
        <p:spPr>
          <a:xfrm>
            <a:off x="7473077" y="1808559"/>
            <a:ext cx="4164211" cy="4164211"/>
          </a:xfrm>
          <a:prstGeom prst="rect">
            <a:avLst/>
          </a:prstGeom>
        </p:spPr>
      </p:pic>
      <p:sp>
        <p:nvSpPr>
          <p:cNvPr id="9" name="Text 5"/>
          <p:cNvSpPr/>
          <p:nvPr/>
        </p:nvSpPr>
        <p:spPr>
          <a:xfrm>
            <a:off x="7473077" y="6111359"/>
            <a:ext cx="6406634" cy="591503"/>
          </a:xfrm>
          <a:prstGeom prst="rect">
            <a:avLst/>
          </a:prstGeom>
          <a:noFill/>
          <a:ln/>
        </p:spPr>
        <p:txBody>
          <a:bodyPr wrap="squar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When the program exits—whether through normal termination or user command—the system enters its shutdown sequence. It opens the designated state file in write mode, ensuring any existing data will be replaced with the current state.</a:t>
            </a:r>
            <a:endParaRPr lang="en-US" sz="950" dirty="0"/>
          </a:p>
        </p:txBody>
      </p:sp>
      <p:sp>
        <p:nvSpPr>
          <p:cNvPr id="10" name="Text 6"/>
          <p:cNvSpPr/>
          <p:nvPr/>
        </p:nvSpPr>
        <p:spPr>
          <a:xfrm>
            <a:off x="7473077" y="6813709"/>
            <a:ext cx="6406634" cy="591503"/>
          </a:xfrm>
          <a:prstGeom prst="rect">
            <a:avLst/>
          </a:prstGeom>
          <a:noFill/>
          <a:ln/>
        </p:spPr>
        <p:txBody>
          <a:bodyPr wrap="squar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The system then serializes the complete frequency dictionary and writes it to the file, preserving all learned patterns and user preferences for the next session. This graceful shutdown ensures no data loss and maintains system continuity across sessions.</a:t>
            </a:r>
            <a:endParaRPr lang="en-US" sz="9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41045" y="509468"/>
            <a:ext cx="3707844" cy="396121"/>
          </a:xfrm>
          <a:prstGeom prst="rect">
            <a:avLst/>
          </a:prstGeom>
          <a:noFill/>
          <a:ln/>
        </p:spPr>
        <p:txBody>
          <a:bodyPr wrap="none" lIns="0" tIns="0" rIns="0" bIns="0" rtlCol="0" anchor="t"/>
          <a:lstStyle/>
          <a:p>
            <a:pPr algn="l" indent="0" marL="0">
              <a:lnSpc>
                <a:spcPts val="3100"/>
              </a:lnSpc>
              <a:buNone/>
            </a:pPr>
            <a:r>
              <a:rPr lang="en-US" sz="2450" b="1" dirty="0">
                <a:solidFill>
                  <a:srgbClr val="2E3C4E"/>
                </a:solidFill>
                <a:latin typeface="Barlow Bold" pitchFamily="34" charset="0"/>
                <a:ea typeface="Barlow Bold" pitchFamily="34" charset="-122"/>
                <a:cs typeface="Barlow Bold" pitchFamily="34" charset="-120"/>
              </a:rPr>
              <a:t>Complexity Analysis: Time</a:t>
            </a:r>
            <a:endParaRPr lang="en-US" sz="2450" dirty="0"/>
          </a:p>
        </p:txBody>
      </p:sp>
      <p:sp>
        <p:nvSpPr>
          <p:cNvPr id="3" name="Text 1"/>
          <p:cNvSpPr/>
          <p:nvPr/>
        </p:nvSpPr>
        <p:spPr>
          <a:xfrm>
            <a:off x="741045" y="1146453"/>
            <a:ext cx="13148310" cy="192762"/>
          </a:xfrm>
          <a:prstGeom prst="rect">
            <a:avLst/>
          </a:prstGeom>
          <a:noFill/>
          <a:ln/>
        </p:spPr>
        <p:txBody>
          <a:bodyPr wrap="none" lIns="0" tIns="0" rIns="0" bIns="0" rtlCol="0" anchor="t"/>
          <a:lstStyle/>
          <a:p>
            <a:pPr algn="l" indent="0" marL="0">
              <a:lnSpc>
                <a:spcPts val="1500"/>
              </a:lnSpc>
              <a:buNone/>
            </a:pPr>
            <a:r>
              <a:rPr lang="en-US" sz="900" dirty="0">
                <a:solidFill>
                  <a:srgbClr val="384653"/>
                </a:solidFill>
                <a:latin typeface="Montserrat" pitchFamily="34" charset="0"/>
                <a:ea typeface="Montserrat" pitchFamily="34" charset="-122"/>
                <a:cs typeface="Montserrat" pitchFamily="34" charset="-120"/>
              </a:rPr>
              <a:t>Understanding the time complexity of each operation is crucial for evaluating system performance and scalability. The following table presents the worst-case time complexities for core operations.</a:t>
            </a:r>
            <a:endParaRPr lang="en-US" sz="900" dirty="0"/>
          </a:p>
        </p:txBody>
      </p:sp>
      <p:pic>
        <p:nvPicPr>
          <p:cNvPr id="4" name="Image 0" descr="preencoded.png">    </p:cNvPr>
          <p:cNvPicPr>
            <a:picLocks noChangeAspect="1"/>
          </p:cNvPicPr>
          <p:nvPr/>
        </p:nvPicPr>
        <p:blipFill>
          <a:blip r:embed="rId1"/>
          <a:stretch>
            <a:fillRect/>
          </a:stretch>
        </p:blipFill>
        <p:spPr>
          <a:xfrm>
            <a:off x="741045" y="1474708"/>
            <a:ext cx="8546306" cy="4424482"/>
          </a:xfrm>
          <a:prstGeom prst="rect">
            <a:avLst/>
          </a:prstGeom>
        </p:spPr>
      </p:pic>
      <p:sp>
        <p:nvSpPr>
          <p:cNvPr id="5" name="Shape 2"/>
          <p:cNvSpPr/>
          <p:nvPr/>
        </p:nvSpPr>
        <p:spPr>
          <a:xfrm>
            <a:off x="3778091" y="5899190"/>
            <a:ext cx="120372" cy="120372"/>
          </a:xfrm>
          <a:prstGeom prst="roundRect">
            <a:avLst>
              <a:gd name="adj" fmla="val 15193"/>
            </a:avLst>
          </a:prstGeom>
          <a:solidFill>
            <a:srgbClr val="0C2C41"/>
          </a:solidFill>
          <a:ln/>
        </p:spPr>
      </p:sp>
      <p:sp>
        <p:nvSpPr>
          <p:cNvPr id="6" name="Text 3"/>
          <p:cNvSpPr/>
          <p:nvPr/>
        </p:nvSpPr>
        <p:spPr>
          <a:xfrm>
            <a:off x="3959423" y="5899190"/>
            <a:ext cx="978575" cy="120491"/>
          </a:xfrm>
          <a:prstGeom prst="rect">
            <a:avLst/>
          </a:prstGeom>
          <a:noFill/>
          <a:ln/>
        </p:spPr>
        <p:txBody>
          <a:bodyPr wrap="none" lIns="0" tIns="0" rIns="0" bIns="0" rtlCol="0" anchor="t"/>
          <a:lstStyle/>
          <a:p>
            <a:pPr algn="l" indent="0" marL="0">
              <a:lnSpc>
                <a:spcPts val="900"/>
              </a:lnSpc>
              <a:buNone/>
            </a:pPr>
            <a:r>
              <a:rPr lang="en-US" sz="900" dirty="0">
                <a:solidFill>
                  <a:srgbClr val="384653"/>
                </a:solidFill>
                <a:latin typeface="Montserrat" pitchFamily="34" charset="0"/>
                <a:ea typeface="Montserrat" pitchFamily="34" charset="-122"/>
                <a:cs typeface="Montserrat" pitchFamily="34" charset="-120"/>
              </a:rPr>
              <a:t>Trie Component</a:t>
            </a:r>
            <a:endParaRPr lang="en-US" sz="900" dirty="0"/>
          </a:p>
        </p:txBody>
      </p:sp>
      <p:sp>
        <p:nvSpPr>
          <p:cNvPr id="7" name="Shape 4"/>
          <p:cNvSpPr/>
          <p:nvPr/>
        </p:nvSpPr>
        <p:spPr>
          <a:xfrm>
            <a:off x="5090398" y="5899190"/>
            <a:ext cx="120372" cy="120372"/>
          </a:xfrm>
          <a:prstGeom prst="roundRect">
            <a:avLst>
              <a:gd name="adj" fmla="val 15193"/>
            </a:avLst>
          </a:prstGeom>
          <a:solidFill>
            <a:srgbClr val="19608C"/>
          </a:solidFill>
          <a:ln/>
        </p:spPr>
      </p:sp>
      <p:sp>
        <p:nvSpPr>
          <p:cNvPr id="8" name="Text 5"/>
          <p:cNvSpPr/>
          <p:nvPr/>
        </p:nvSpPr>
        <p:spPr>
          <a:xfrm>
            <a:off x="5271730" y="5899190"/>
            <a:ext cx="1499592" cy="120491"/>
          </a:xfrm>
          <a:prstGeom prst="rect">
            <a:avLst/>
          </a:prstGeom>
          <a:noFill/>
          <a:ln/>
        </p:spPr>
        <p:txBody>
          <a:bodyPr wrap="none" lIns="0" tIns="0" rIns="0" bIns="0" rtlCol="0" anchor="t"/>
          <a:lstStyle/>
          <a:p>
            <a:pPr algn="l" indent="0" marL="0">
              <a:lnSpc>
                <a:spcPts val="900"/>
              </a:lnSpc>
              <a:buNone/>
            </a:pPr>
            <a:r>
              <a:rPr lang="en-US" sz="900" dirty="0">
                <a:solidFill>
                  <a:srgbClr val="384653"/>
                </a:solidFill>
                <a:latin typeface="Montserrat" pitchFamily="34" charset="0"/>
                <a:ea typeface="Montserrat" pitchFamily="34" charset="-122"/>
                <a:cs typeface="Montserrat" pitchFamily="34" charset="-120"/>
              </a:rPr>
              <a:t>Bloom Filter Component</a:t>
            </a:r>
            <a:endParaRPr lang="en-US" sz="900" dirty="0"/>
          </a:p>
        </p:txBody>
      </p:sp>
      <p:sp>
        <p:nvSpPr>
          <p:cNvPr id="9" name="Text 6"/>
          <p:cNvSpPr/>
          <p:nvPr/>
        </p:nvSpPr>
        <p:spPr>
          <a:xfrm>
            <a:off x="741045" y="6396038"/>
            <a:ext cx="13148310" cy="192762"/>
          </a:xfrm>
          <a:prstGeom prst="rect">
            <a:avLst/>
          </a:prstGeom>
          <a:noFill/>
          <a:ln/>
        </p:spPr>
        <p:txBody>
          <a:bodyPr wrap="none" lIns="0" tIns="0" rIns="0" bIns="0" rtlCol="0" anchor="t"/>
          <a:lstStyle/>
          <a:p>
            <a:pPr algn="l" indent="0" marL="0">
              <a:lnSpc>
                <a:spcPts val="1500"/>
              </a:lnSpc>
              <a:buNone/>
            </a:pPr>
            <a:r>
              <a:rPr lang="en-US" sz="900" b="1" dirty="0">
                <a:solidFill>
                  <a:srgbClr val="384653"/>
                </a:solidFill>
                <a:latin typeface="Montserrat" pitchFamily="34" charset="0"/>
                <a:ea typeface="Montserrat" pitchFamily="34" charset="-122"/>
                <a:cs typeface="Montserrat" pitchFamily="34" charset="-120"/>
              </a:rPr>
              <a:t>Key Variables:</a:t>
            </a:r>
            <a:pPr algn="l" indent="0" marL="0">
              <a:lnSpc>
                <a:spcPts val="1500"/>
              </a:lnSpc>
              <a:buNone/>
            </a:pPr>
            <a:r>
              <a:rPr lang="en-US" sz="900" dirty="0">
                <a:solidFill>
                  <a:srgbClr val="384653"/>
                </a:solidFill>
                <a:latin typeface="Montserrat" pitchFamily="34" charset="0"/>
                <a:ea typeface="Montserrat" pitchFamily="34" charset="-122"/>
                <a:cs typeface="Montserrat" pitchFamily="34" charset="-120"/>
              </a:rPr>
              <a:t> L = average word length, k = number of hash functions, S = number of suggestions returned, m = number of nodes in Trie sub-tree, s = size of state file</a:t>
            </a:r>
            <a:endParaRPr lang="en-US" sz="900" dirty="0"/>
          </a:p>
        </p:txBody>
      </p:sp>
      <p:sp>
        <p:nvSpPr>
          <p:cNvPr id="10" name="Shape 7"/>
          <p:cNvSpPr/>
          <p:nvPr/>
        </p:nvSpPr>
        <p:spPr>
          <a:xfrm>
            <a:off x="741045" y="6724293"/>
            <a:ext cx="13148310" cy="1113830"/>
          </a:xfrm>
          <a:prstGeom prst="roundRect">
            <a:avLst>
              <a:gd name="adj" fmla="val 16220"/>
            </a:avLst>
          </a:prstGeom>
          <a:solidFill>
            <a:srgbClr val="BEDFF3"/>
          </a:solidFill>
          <a:ln/>
        </p:spPr>
      </p:sp>
      <p:pic>
        <p:nvPicPr>
          <p:cNvPr id="11" name="Image 1" descr="preencoded.png">    </p:cNvPr>
          <p:cNvPicPr>
            <a:picLocks noChangeAspect="1"/>
          </p:cNvPicPr>
          <p:nvPr/>
        </p:nvPicPr>
        <p:blipFill>
          <a:blip r:embed="rId2"/>
          <a:stretch>
            <a:fillRect/>
          </a:stretch>
        </p:blipFill>
        <p:spPr>
          <a:xfrm>
            <a:off x="861417" y="6906458"/>
            <a:ext cx="150495" cy="120372"/>
          </a:xfrm>
          <a:prstGeom prst="rect">
            <a:avLst/>
          </a:prstGeom>
        </p:spPr>
      </p:pic>
      <p:sp>
        <p:nvSpPr>
          <p:cNvPr id="12" name="Text 8"/>
          <p:cNvSpPr/>
          <p:nvPr/>
        </p:nvSpPr>
        <p:spPr>
          <a:xfrm>
            <a:off x="1132284" y="6874669"/>
            <a:ext cx="12636698" cy="192762"/>
          </a:xfrm>
          <a:prstGeom prst="rect">
            <a:avLst/>
          </a:prstGeom>
          <a:noFill/>
          <a:ln/>
        </p:spPr>
        <p:txBody>
          <a:bodyPr wrap="none" lIns="0" tIns="0" rIns="0" bIns="0" rtlCol="0" anchor="t"/>
          <a:lstStyle/>
          <a:p>
            <a:pPr algn="l" indent="0" marL="0">
              <a:lnSpc>
                <a:spcPts val="1500"/>
              </a:lnSpc>
              <a:buNone/>
            </a:pPr>
            <a:r>
              <a:rPr lang="en-US" sz="900" b="1" dirty="0">
                <a:solidFill>
                  <a:srgbClr val="000000"/>
                </a:solidFill>
                <a:latin typeface="Montserrat" pitchFamily="34" charset="0"/>
                <a:ea typeface="Montserrat" pitchFamily="34" charset="-122"/>
                <a:cs typeface="Montserrat" pitchFamily="34" charset="-120"/>
              </a:rPr>
              <a:t>Insert Operation:</a:t>
            </a:r>
            <a:pPr algn="l" indent="0" marL="0">
              <a:lnSpc>
                <a:spcPts val="1500"/>
              </a:lnSpc>
              <a:buNone/>
            </a:pPr>
            <a:r>
              <a:rPr lang="en-US" sz="900" dirty="0">
                <a:solidFill>
                  <a:srgbClr val="000000"/>
                </a:solidFill>
                <a:latin typeface="Montserrat" pitchFamily="34" charset="0"/>
                <a:ea typeface="Montserrat" pitchFamily="34" charset="-122"/>
                <a:cs typeface="Montserrat" pitchFamily="34" charset="-120"/>
              </a:rPr>
              <a:t> O(k · L) — Dominated by Bloom Filter updates requiring k hash computations per character</a:t>
            </a:r>
            <a:endParaRPr lang="en-US" sz="900" dirty="0"/>
          </a:p>
        </p:txBody>
      </p:sp>
      <p:sp>
        <p:nvSpPr>
          <p:cNvPr id="13" name="Text 9"/>
          <p:cNvSpPr/>
          <p:nvPr/>
        </p:nvSpPr>
        <p:spPr>
          <a:xfrm>
            <a:off x="1132284" y="7175778"/>
            <a:ext cx="12636698" cy="192762"/>
          </a:xfrm>
          <a:prstGeom prst="rect">
            <a:avLst/>
          </a:prstGeom>
          <a:noFill/>
          <a:ln/>
        </p:spPr>
        <p:txBody>
          <a:bodyPr wrap="none" lIns="0" tIns="0" rIns="0" bIns="0" rtlCol="0" anchor="t"/>
          <a:lstStyle/>
          <a:p>
            <a:pPr algn="l" indent="0" marL="0">
              <a:lnSpc>
                <a:spcPts val="1500"/>
              </a:lnSpc>
              <a:buNone/>
            </a:pPr>
            <a:r>
              <a:rPr lang="en-US" sz="900" b="1" dirty="0">
                <a:solidFill>
                  <a:srgbClr val="000000"/>
                </a:solidFill>
                <a:latin typeface="Montserrat" pitchFamily="34" charset="0"/>
                <a:ea typeface="Montserrat" pitchFamily="34" charset="-122"/>
                <a:cs typeface="Montserrat" pitchFamily="34" charset="-120"/>
              </a:rPr>
              <a:t>Get Suggestions:</a:t>
            </a:r>
            <a:pPr algn="l" indent="0" marL="0">
              <a:lnSpc>
                <a:spcPts val="1500"/>
              </a:lnSpc>
              <a:buNone/>
            </a:pPr>
            <a:r>
              <a:rPr lang="en-US" sz="900" dirty="0">
                <a:solidFill>
                  <a:srgbClr val="000000"/>
                </a:solidFill>
                <a:latin typeface="Montserrat" pitchFamily="34" charset="0"/>
                <a:ea typeface="Montserrat" pitchFamily="34" charset="-122"/>
                <a:cs typeface="Montserrat" pitchFamily="34" charset="-120"/>
              </a:rPr>
              <a:t> O(L + m + S log S) — Trie traversal plus sorting collected suggestions</a:t>
            </a:r>
            <a:endParaRPr lang="en-US" sz="900" dirty="0"/>
          </a:p>
        </p:txBody>
      </p:sp>
      <p:sp>
        <p:nvSpPr>
          <p:cNvPr id="14" name="Text 10"/>
          <p:cNvSpPr/>
          <p:nvPr/>
        </p:nvSpPr>
        <p:spPr>
          <a:xfrm>
            <a:off x="1132284" y="7476887"/>
            <a:ext cx="12636698" cy="192762"/>
          </a:xfrm>
          <a:prstGeom prst="rect">
            <a:avLst/>
          </a:prstGeom>
          <a:noFill/>
          <a:ln/>
        </p:spPr>
        <p:txBody>
          <a:bodyPr wrap="none" lIns="0" tIns="0" rIns="0" bIns="0" rtlCol="0" anchor="t"/>
          <a:lstStyle/>
          <a:p>
            <a:pPr algn="l" indent="0" marL="0">
              <a:lnSpc>
                <a:spcPts val="1500"/>
              </a:lnSpc>
              <a:buNone/>
            </a:pPr>
            <a:r>
              <a:rPr lang="en-US" sz="900" b="1" dirty="0">
                <a:solidFill>
                  <a:srgbClr val="000000"/>
                </a:solidFill>
                <a:latin typeface="Montserrat" pitchFamily="34" charset="0"/>
                <a:ea typeface="Montserrat" pitchFamily="34" charset="-122"/>
                <a:cs typeface="Montserrat" pitchFamily="34" charset="-120"/>
              </a:rPr>
              <a:t>Startup Load:</a:t>
            </a:r>
            <a:pPr algn="l" indent="0" marL="0">
              <a:lnSpc>
                <a:spcPts val="1500"/>
              </a:lnSpc>
              <a:buNone/>
            </a:pPr>
            <a:r>
              <a:rPr lang="en-US" sz="900" dirty="0">
                <a:solidFill>
                  <a:srgbClr val="000000"/>
                </a:solidFill>
                <a:latin typeface="Montserrat" pitchFamily="34" charset="0"/>
                <a:ea typeface="Montserrat" pitchFamily="34" charset="-122"/>
                <a:cs typeface="Montserrat" pitchFamily="34" charset="-120"/>
              </a:rPr>
              <a:t> O(s) — Linear in the size of the state file being deserialized</a:t>
            </a:r>
            <a:endParaRPr lang="en-US" sz="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58309" y="1462326"/>
            <a:ext cx="6115764"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Complexity Analysis: Space</a:t>
            </a:r>
            <a:endParaRPr lang="en-US" sz="3900" dirty="0"/>
          </a:p>
        </p:txBody>
      </p:sp>
      <p:sp>
        <p:nvSpPr>
          <p:cNvPr id="3" name="Shape 1"/>
          <p:cNvSpPr/>
          <p:nvPr/>
        </p:nvSpPr>
        <p:spPr>
          <a:xfrm>
            <a:off x="758309" y="2464951"/>
            <a:ext cx="4244816" cy="4302204"/>
          </a:xfrm>
          <a:prstGeom prst="roundRect">
            <a:avLst>
              <a:gd name="adj" fmla="val 6699"/>
            </a:avLst>
          </a:prstGeom>
          <a:solidFill>
            <a:srgbClr val="D4E9F7"/>
          </a:solidFill>
          <a:ln w="7620">
            <a:solidFill>
              <a:srgbClr val="75BAE6"/>
            </a:solidFill>
            <a:prstDash val="solid"/>
          </a:ln>
        </p:spPr>
      </p:sp>
      <p:sp>
        <p:nvSpPr>
          <p:cNvPr id="4" name="Shape 2"/>
          <p:cNvSpPr/>
          <p:nvPr/>
        </p:nvSpPr>
        <p:spPr>
          <a:xfrm>
            <a:off x="955477" y="2662118"/>
            <a:ext cx="568643" cy="568643"/>
          </a:xfrm>
          <a:prstGeom prst="roundRect">
            <a:avLst>
              <a:gd name="adj" fmla="val 16078780"/>
            </a:avLst>
          </a:prstGeom>
          <a:solidFill>
            <a:srgbClr val="75BAE6"/>
          </a:solidFill>
          <a:ln/>
        </p:spPr>
      </p:sp>
      <p:pic>
        <p:nvPicPr>
          <p:cNvPr id="5" name="Image 0" descr="preencoded.png">    </p:cNvPr>
          <p:cNvPicPr>
            <a:picLocks noChangeAspect="1"/>
          </p:cNvPicPr>
          <p:nvPr/>
        </p:nvPicPr>
        <p:blipFill>
          <a:blip r:embed="rId1"/>
          <a:stretch>
            <a:fillRect/>
          </a:stretch>
        </p:blipFill>
        <p:spPr>
          <a:xfrm>
            <a:off x="1111806" y="2786539"/>
            <a:ext cx="255865" cy="319802"/>
          </a:xfrm>
          <a:prstGeom prst="rect">
            <a:avLst/>
          </a:prstGeom>
        </p:spPr>
      </p:pic>
      <p:sp>
        <p:nvSpPr>
          <p:cNvPr id="6" name="Text 3"/>
          <p:cNvSpPr/>
          <p:nvPr/>
        </p:nvSpPr>
        <p:spPr>
          <a:xfrm>
            <a:off x="955477" y="3420308"/>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Trie Structure</a:t>
            </a:r>
            <a:endParaRPr lang="en-US" sz="1950" dirty="0"/>
          </a:p>
        </p:txBody>
      </p:sp>
      <p:sp>
        <p:nvSpPr>
          <p:cNvPr id="7" name="Text 4"/>
          <p:cNvSpPr/>
          <p:nvPr/>
        </p:nvSpPr>
        <p:spPr>
          <a:xfrm>
            <a:off x="955477" y="3845719"/>
            <a:ext cx="2993350" cy="374094"/>
          </a:xfrm>
          <a:prstGeom prst="rect">
            <a:avLst/>
          </a:prstGeom>
          <a:noFill/>
          <a:ln/>
        </p:spPr>
        <p:txBody>
          <a:bodyPr wrap="none" lIns="0" tIns="0" rIns="0" bIns="0" rtlCol="0" anchor="t"/>
          <a:lstStyle/>
          <a:p>
            <a:pPr algn="l" indent="0" marL="0">
              <a:lnSpc>
                <a:spcPts val="2900"/>
              </a:lnSpc>
              <a:buNone/>
            </a:pPr>
            <a:r>
              <a:rPr lang="en-US" sz="2350" b="1" dirty="0">
                <a:solidFill>
                  <a:srgbClr val="384653"/>
                </a:solidFill>
                <a:latin typeface="Barlow Bold" pitchFamily="34" charset="0"/>
                <a:ea typeface="Barlow Bold" pitchFamily="34" charset="-122"/>
                <a:cs typeface="Barlow Bold" pitchFamily="34" charset="-120"/>
              </a:rPr>
              <a:t>O(W · L)</a:t>
            </a:r>
            <a:endParaRPr lang="en-US" sz="2350" dirty="0"/>
          </a:p>
        </p:txBody>
      </p:sp>
      <p:sp>
        <p:nvSpPr>
          <p:cNvPr id="8" name="Text 5"/>
          <p:cNvSpPr/>
          <p:nvPr/>
        </p:nvSpPr>
        <p:spPr>
          <a:xfrm>
            <a:off x="955477" y="4333518"/>
            <a:ext cx="3850481" cy="1213009"/>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Memory consumption is proportional to the total number of characters across all stored words. Each character requires a node in the tree structure.</a:t>
            </a:r>
            <a:endParaRPr lang="en-US" sz="1450" dirty="0"/>
          </a:p>
        </p:txBody>
      </p:sp>
      <p:sp>
        <p:nvSpPr>
          <p:cNvPr id="9" name="Text 6"/>
          <p:cNvSpPr/>
          <p:nvPr/>
        </p:nvSpPr>
        <p:spPr>
          <a:xfrm>
            <a:off x="955477" y="5660231"/>
            <a:ext cx="3850481"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For a dictionary with W words averaging L characters each, the space complexity grows linearly with vocabulary size.</a:t>
            </a:r>
            <a:endParaRPr lang="en-US" sz="1450" dirty="0"/>
          </a:p>
        </p:txBody>
      </p:sp>
      <p:sp>
        <p:nvSpPr>
          <p:cNvPr id="10" name="Shape 7"/>
          <p:cNvSpPr/>
          <p:nvPr/>
        </p:nvSpPr>
        <p:spPr>
          <a:xfrm>
            <a:off x="5192673" y="2464951"/>
            <a:ext cx="4244935" cy="4302204"/>
          </a:xfrm>
          <a:prstGeom prst="roundRect">
            <a:avLst>
              <a:gd name="adj" fmla="val 6699"/>
            </a:avLst>
          </a:prstGeom>
          <a:solidFill>
            <a:srgbClr val="D4E9F7"/>
          </a:solidFill>
          <a:ln w="7620">
            <a:solidFill>
              <a:srgbClr val="2589C9"/>
            </a:solidFill>
            <a:prstDash val="solid"/>
          </a:ln>
        </p:spPr>
      </p:sp>
      <p:sp>
        <p:nvSpPr>
          <p:cNvPr id="11" name="Shape 8"/>
          <p:cNvSpPr/>
          <p:nvPr/>
        </p:nvSpPr>
        <p:spPr>
          <a:xfrm>
            <a:off x="5389840" y="2662118"/>
            <a:ext cx="568643" cy="568643"/>
          </a:xfrm>
          <a:prstGeom prst="roundRect">
            <a:avLst>
              <a:gd name="adj" fmla="val 16078780"/>
            </a:avLst>
          </a:prstGeom>
          <a:solidFill>
            <a:srgbClr val="2589C9"/>
          </a:solidFill>
          <a:ln/>
        </p:spPr>
      </p:sp>
      <p:pic>
        <p:nvPicPr>
          <p:cNvPr id="12" name="Image 1" descr="preencoded.png">    </p:cNvPr>
          <p:cNvPicPr>
            <a:picLocks noChangeAspect="1"/>
          </p:cNvPicPr>
          <p:nvPr/>
        </p:nvPicPr>
        <p:blipFill>
          <a:blip r:embed="rId2"/>
          <a:stretch>
            <a:fillRect/>
          </a:stretch>
        </p:blipFill>
        <p:spPr>
          <a:xfrm>
            <a:off x="5546169" y="2786539"/>
            <a:ext cx="255865" cy="319802"/>
          </a:xfrm>
          <a:prstGeom prst="rect">
            <a:avLst/>
          </a:prstGeom>
        </p:spPr>
      </p:pic>
      <p:sp>
        <p:nvSpPr>
          <p:cNvPr id="13" name="Text 9"/>
          <p:cNvSpPr/>
          <p:nvPr/>
        </p:nvSpPr>
        <p:spPr>
          <a:xfrm>
            <a:off x="5389840" y="3420308"/>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Bloom Filter</a:t>
            </a:r>
            <a:endParaRPr lang="en-US" sz="1950" dirty="0"/>
          </a:p>
        </p:txBody>
      </p:sp>
      <p:sp>
        <p:nvSpPr>
          <p:cNvPr id="14" name="Text 10"/>
          <p:cNvSpPr/>
          <p:nvPr/>
        </p:nvSpPr>
        <p:spPr>
          <a:xfrm>
            <a:off x="5389840" y="3845719"/>
            <a:ext cx="2993350" cy="374094"/>
          </a:xfrm>
          <a:prstGeom prst="rect">
            <a:avLst/>
          </a:prstGeom>
          <a:noFill/>
          <a:ln/>
        </p:spPr>
        <p:txBody>
          <a:bodyPr wrap="none" lIns="0" tIns="0" rIns="0" bIns="0" rtlCol="0" anchor="t"/>
          <a:lstStyle/>
          <a:p>
            <a:pPr algn="l" indent="0" marL="0">
              <a:lnSpc>
                <a:spcPts val="2900"/>
              </a:lnSpc>
              <a:buNone/>
            </a:pPr>
            <a:r>
              <a:rPr lang="en-US" sz="2350" b="1" dirty="0">
                <a:solidFill>
                  <a:srgbClr val="384653"/>
                </a:solidFill>
                <a:latin typeface="Barlow Bold" pitchFamily="34" charset="0"/>
                <a:ea typeface="Barlow Bold" pitchFamily="34" charset="-122"/>
                <a:cs typeface="Barlow Bold" pitchFamily="34" charset="-120"/>
              </a:rPr>
              <a:t>O(M)</a:t>
            </a:r>
            <a:endParaRPr lang="en-US" sz="2350" dirty="0"/>
          </a:p>
        </p:txBody>
      </p:sp>
      <p:sp>
        <p:nvSpPr>
          <p:cNvPr id="15" name="Text 11"/>
          <p:cNvSpPr/>
          <p:nvPr/>
        </p:nvSpPr>
        <p:spPr>
          <a:xfrm>
            <a:off x="5389840" y="4333518"/>
            <a:ext cx="3850600" cy="1213009"/>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Memory is based solely on the bit array size (M), which remains constant regardless of the number of elements inserted.</a:t>
            </a:r>
            <a:endParaRPr lang="en-US" sz="1450" dirty="0"/>
          </a:p>
        </p:txBody>
      </p:sp>
      <p:sp>
        <p:nvSpPr>
          <p:cNvPr id="16" name="Text 12"/>
          <p:cNvSpPr/>
          <p:nvPr/>
        </p:nvSpPr>
        <p:spPr>
          <a:xfrm>
            <a:off x="5389840" y="5660231"/>
            <a:ext cx="3850600"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This makes the Bloom Filter extremely space-efficient, typically requiring only a few kilobytes even for large dictionaries.</a:t>
            </a:r>
            <a:endParaRPr lang="en-US" sz="1450" dirty="0"/>
          </a:p>
        </p:txBody>
      </p:sp>
      <p:sp>
        <p:nvSpPr>
          <p:cNvPr id="17" name="Shape 13"/>
          <p:cNvSpPr/>
          <p:nvPr/>
        </p:nvSpPr>
        <p:spPr>
          <a:xfrm>
            <a:off x="9627156" y="2464951"/>
            <a:ext cx="4244816" cy="4302204"/>
          </a:xfrm>
          <a:prstGeom prst="roundRect">
            <a:avLst>
              <a:gd name="adj" fmla="val 6699"/>
            </a:avLst>
          </a:prstGeom>
          <a:solidFill>
            <a:srgbClr val="D4E9F7"/>
          </a:solidFill>
          <a:ln w="7620">
            <a:solidFill>
              <a:srgbClr val="063E5F"/>
            </a:solidFill>
            <a:prstDash val="solid"/>
          </a:ln>
        </p:spPr>
      </p:sp>
      <p:sp>
        <p:nvSpPr>
          <p:cNvPr id="18" name="Shape 14"/>
          <p:cNvSpPr/>
          <p:nvPr/>
        </p:nvSpPr>
        <p:spPr>
          <a:xfrm>
            <a:off x="9824323" y="2662118"/>
            <a:ext cx="568643" cy="568643"/>
          </a:xfrm>
          <a:prstGeom prst="roundRect">
            <a:avLst>
              <a:gd name="adj" fmla="val 16078780"/>
            </a:avLst>
          </a:prstGeom>
          <a:solidFill>
            <a:srgbClr val="063E5F"/>
          </a:solidFill>
          <a:ln/>
        </p:spPr>
      </p:sp>
      <p:pic>
        <p:nvPicPr>
          <p:cNvPr id="19" name="Image 2" descr="preencoded.png">    </p:cNvPr>
          <p:cNvPicPr>
            <a:picLocks noChangeAspect="1"/>
          </p:cNvPicPr>
          <p:nvPr/>
        </p:nvPicPr>
        <p:blipFill>
          <a:blip r:embed="rId3"/>
          <a:stretch>
            <a:fillRect/>
          </a:stretch>
        </p:blipFill>
        <p:spPr>
          <a:xfrm>
            <a:off x="9980652" y="2786539"/>
            <a:ext cx="255865" cy="319802"/>
          </a:xfrm>
          <a:prstGeom prst="rect">
            <a:avLst/>
          </a:prstGeom>
        </p:spPr>
      </p:pic>
      <p:sp>
        <p:nvSpPr>
          <p:cNvPr id="20" name="Text 15"/>
          <p:cNvSpPr/>
          <p:nvPr/>
        </p:nvSpPr>
        <p:spPr>
          <a:xfrm>
            <a:off x="9824323" y="3420308"/>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Frequency Dictionary</a:t>
            </a:r>
            <a:endParaRPr lang="en-US" sz="1950" dirty="0"/>
          </a:p>
        </p:txBody>
      </p:sp>
      <p:sp>
        <p:nvSpPr>
          <p:cNvPr id="21" name="Text 16"/>
          <p:cNvSpPr/>
          <p:nvPr/>
        </p:nvSpPr>
        <p:spPr>
          <a:xfrm>
            <a:off x="9824323" y="3845719"/>
            <a:ext cx="2993350" cy="374094"/>
          </a:xfrm>
          <a:prstGeom prst="rect">
            <a:avLst/>
          </a:prstGeom>
          <a:noFill/>
          <a:ln/>
        </p:spPr>
        <p:txBody>
          <a:bodyPr wrap="none" lIns="0" tIns="0" rIns="0" bIns="0" rtlCol="0" anchor="t"/>
          <a:lstStyle/>
          <a:p>
            <a:pPr algn="l" indent="0" marL="0">
              <a:lnSpc>
                <a:spcPts val="2900"/>
              </a:lnSpc>
              <a:buNone/>
            </a:pPr>
            <a:r>
              <a:rPr lang="en-US" sz="2350" b="1" dirty="0">
                <a:solidFill>
                  <a:srgbClr val="384653"/>
                </a:solidFill>
                <a:latin typeface="Barlow Bold" pitchFamily="34" charset="0"/>
                <a:ea typeface="Barlow Bold" pitchFamily="34" charset="-122"/>
                <a:cs typeface="Barlow Bold" pitchFamily="34" charset="-120"/>
              </a:rPr>
              <a:t>O(W)</a:t>
            </a:r>
            <a:endParaRPr lang="en-US" sz="2350" dirty="0"/>
          </a:p>
        </p:txBody>
      </p:sp>
      <p:sp>
        <p:nvSpPr>
          <p:cNvPr id="22" name="Text 17"/>
          <p:cNvSpPr/>
          <p:nvPr/>
        </p:nvSpPr>
        <p:spPr>
          <a:xfrm>
            <a:off x="9824323" y="4333518"/>
            <a:ext cx="3850481" cy="1213009"/>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Memory scales linearly with the number of unique words in the system. Each word requires one entry mapping to its frequency count.</a:t>
            </a:r>
            <a:endParaRPr lang="en-US" sz="1450" dirty="0"/>
          </a:p>
        </p:txBody>
      </p:sp>
      <p:sp>
        <p:nvSpPr>
          <p:cNvPr id="23" name="Text 18"/>
          <p:cNvSpPr/>
          <p:nvPr/>
        </p:nvSpPr>
        <p:spPr>
          <a:xfrm>
            <a:off x="9824323" y="5660231"/>
            <a:ext cx="3850481"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This structure is memory-efficient, storing only word references and integer counters.</a:t>
            </a:r>
            <a:endParaRPr lang="en-US" sz="14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8168"/>
          </a:xfrm>
          <a:prstGeom prst="rect">
            <a:avLst/>
          </a:prstGeom>
        </p:spPr>
      </p:pic>
      <p:sp>
        <p:nvSpPr>
          <p:cNvPr id="3" name="Text 0"/>
          <p:cNvSpPr/>
          <p:nvPr/>
        </p:nvSpPr>
        <p:spPr>
          <a:xfrm>
            <a:off x="758309" y="2965013"/>
            <a:ext cx="4988838"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Design Trade-offs</a:t>
            </a:r>
            <a:endParaRPr lang="en-US" sz="3900" dirty="0"/>
          </a:p>
        </p:txBody>
      </p:sp>
      <p:sp>
        <p:nvSpPr>
          <p:cNvPr id="4" name="Text 1"/>
          <p:cNvSpPr/>
          <p:nvPr/>
        </p:nvSpPr>
        <p:spPr>
          <a:xfrm>
            <a:off x="758309" y="4062413"/>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2E3C4E"/>
                </a:solidFill>
                <a:latin typeface="Barlow Bold" pitchFamily="34" charset="0"/>
                <a:ea typeface="Barlow Bold" pitchFamily="34" charset="-122"/>
                <a:cs typeface="Barlow Bold" pitchFamily="34" charset="-120"/>
              </a:rPr>
              <a:t>Trie Characteristics</a:t>
            </a:r>
            <a:endParaRPr lang="en-US" sz="1950" dirty="0"/>
          </a:p>
        </p:txBody>
      </p:sp>
      <p:sp>
        <p:nvSpPr>
          <p:cNvPr id="5" name="Text 2"/>
          <p:cNvSpPr/>
          <p:nvPr/>
        </p:nvSpPr>
        <p:spPr>
          <a:xfrm>
            <a:off x="758309" y="4563666"/>
            <a:ext cx="4017645" cy="1213009"/>
          </a:xfrm>
          <a:prstGeom prst="rect">
            <a:avLst/>
          </a:prstGeom>
          <a:noFill/>
          <a:ln/>
        </p:spPr>
        <p:txBody>
          <a:bodyPr wrap="square" lIns="0" tIns="0" rIns="0" bIns="0" rtlCol="0" anchor="t"/>
          <a:lstStyle/>
          <a:p>
            <a:pPr algn="l" indent="0" marL="0">
              <a:lnSpc>
                <a:spcPts val="2350"/>
              </a:lnSpc>
              <a:buNone/>
            </a:pPr>
            <a:r>
              <a:rPr lang="en-US" sz="1450" b="1" dirty="0">
                <a:solidFill>
                  <a:srgbClr val="2589C9"/>
                </a:solidFill>
                <a:latin typeface="Montserrat" pitchFamily="34" charset="0"/>
                <a:ea typeface="Montserrat" pitchFamily="34" charset="-122"/>
                <a:cs typeface="Montserrat" pitchFamily="34" charset="-120"/>
              </a:rPr>
              <a:t>Advantages:</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Provides 100% accurate prefix searches with predictable performance. No false positives or negatives.</a:t>
            </a:r>
            <a:endParaRPr lang="en-US" sz="1450" dirty="0"/>
          </a:p>
        </p:txBody>
      </p:sp>
      <p:sp>
        <p:nvSpPr>
          <p:cNvPr id="6" name="Text 3"/>
          <p:cNvSpPr/>
          <p:nvPr/>
        </p:nvSpPr>
        <p:spPr>
          <a:xfrm>
            <a:off x="758309" y="5947291"/>
            <a:ext cx="4017645" cy="1213009"/>
          </a:xfrm>
          <a:prstGeom prst="rect">
            <a:avLst/>
          </a:prstGeom>
          <a:noFill/>
          <a:ln/>
        </p:spPr>
        <p:txBody>
          <a:bodyPr wrap="square" lIns="0" tIns="0" rIns="0" bIns="0" rtlCol="0" anchor="t"/>
          <a:lstStyle/>
          <a:p>
            <a:pPr algn="l" indent="0" marL="0">
              <a:lnSpc>
                <a:spcPts val="2350"/>
              </a:lnSpc>
              <a:buNone/>
            </a:pPr>
            <a:r>
              <a:rPr lang="en-US" sz="1450" b="1" dirty="0">
                <a:solidFill>
                  <a:srgbClr val="063E5F"/>
                </a:solidFill>
                <a:latin typeface="Montserrat" pitchFamily="34" charset="0"/>
                <a:ea typeface="Montserrat" pitchFamily="34" charset="-122"/>
                <a:cs typeface="Montserrat" pitchFamily="34" charset="-120"/>
              </a:rPr>
              <a:t>Disadvantages:</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Can be memory-intensive with large dictionaries, especially for languages with extensive vocabularies.</a:t>
            </a:r>
            <a:endParaRPr lang="en-US" sz="1450" dirty="0"/>
          </a:p>
        </p:txBody>
      </p:sp>
      <p:sp>
        <p:nvSpPr>
          <p:cNvPr id="7" name="Text 4"/>
          <p:cNvSpPr/>
          <p:nvPr/>
        </p:nvSpPr>
        <p:spPr>
          <a:xfrm>
            <a:off x="5246013" y="4062413"/>
            <a:ext cx="2576512" cy="311706"/>
          </a:xfrm>
          <a:prstGeom prst="rect">
            <a:avLst/>
          </a:prstGeom>
          <a:noFill/>
          <a:ln/>
        </p:spPr>
        <p:txBody>
          <a:bodyPr wrap="none" lIns="0" tIns="0" rIns="0" bIns="0" rtlCol="0" anchor="t"/>
          <a:lstStyle/>
          <a:p>
            <a:pPr algn="l" indent="0" marL="0">
              <a:lnSpc>
                <a:spcPts val="2450"/>
              </a:lnSpc>
              <a:buNone/>
            </a:pPr>
            <a:r>
              <a:rPr lang="en-US" sz="1950" b="1" dirty="0">
                <a:solidFill>
                  <a:srgbClr val="2E3C4E"/>
                </a:solidFill>
                <a:latin typeface="Barlow Bold" pitchFamily="34" charset="0"/>
                <a:ea typeface="Barlow Bold" pitchFamily="34" charset="-122"/>
                <a:cs typeface="Barlow Bold" pitchFamily="34" charset="-120"/>
              </a:rPr>
              <a:t>Bloom Filter Trade-offs</a:t>
            </a:r>
            <a:endParaRPr lang="en-US" sz="1950" dirty="0"/>
          </a:p>
        </p:txBody>
      </p:sp>
      <p:sp>
        <p:nvSpPr>
          <p:cNvPr id="8" name="Text 5"/>
          <p:cNvSpPr/>
          <p:nvPr/>
        </p:nvSpPr>
        <p:spPr>
          <a:xfrm>
            <a:off x="5246013" y="4563666"/>
            <a:ext cx="4017645" cy="1213009"/>
          </a:xfrm>
          <a:prstGeom prst="rect">
            <a:avLst/>
          </a:prstGeom>
          <a:noFill/>
          <a:ln/>
        </p:spPr>
        <p:txBody>
          <a:bodyPr wrap="square" lIns="0" tIns="0" rIns="0" bIns="0" rtlCol="0" anchor="t"/>
          <a:lstStyle/>
          <a:p>
            <a:pPr algn="l" indent="0" marL="0">
              <a:lnSpc>
                <a:spcPts val="2350"/>
              </a:lnSpc>
              <a:buNone/>
            </a:pPr>
            <a:r>
              <a:rPr lang="en-US" sz="1450" b="1" dirty="0">
                <a:solidFill>
                  <a:srgbClr val="2589C9"/>
                </a:solidFill>
                <a:latin typeface="Montserrat" pitchFamily="34" charset="0"/>
                <a:ea typeface="Montserrat" pitchFamily="34" charset="-122"/>
                <a:cs typeface="Montserrat" pitchFamily="34" charset="-120"/>
              </a:rPr>
              <a:t>Advantages:</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Extremely fast lookups and highly memory-efficient, using only a small bit array regardless of dictionary size.</a:t>
            </a:r>
            <a:endParaRPr lang="en-US" sz="1450" dirty="0"/>
          </a:p>
        </p:txBody>
      </p:sp>
      <p:sp>
        <p:nvSpPr>
          <p:cNvPr id="9" name="Text 6"/>
          <p:cNvSpPr/>
          <p:nvPr/>
        </p:nvSpPr>
        <p:spPr>
          <a:xfrm>
            <a:off x="5246013" y="5947291"/>
            <a:ext cx="4017645" cy="909757"/>
          </a:xfrm>
          <a:prstGeom prst="rect">
            <a:avLst/>
          </a:prstGeom>
          <a:noFill/>
          <a:ln/>
        </p:spPr>
        <p:txBody>
          <a:bodyPr wrap="square" lIns="0" tIns="0" rIns="0" bIns="0" rtlCol="0" anchor="t"/>
          <a:lstStyle/>
          <a:p>
            <a:pPr algn="l" indent="0" marL="0">
              <a:lnSpc>
                <a:spcPts val="2350"/>
              </a:lnSpc>
              <a:buNone/>
            </a:pPr>
            <a:r>
              <a:rPr lang="en-US" sz="1450" b="1" dirty="0">
                <a:solidFill>
                  <a:srgbClr val="063E5F"/>
                </a:solidFill>
                <a:latin typeface="Montserrat" pitchFamily="34" charset="0"/>
                <a:ea typeface="Montserrat" pitchFamily="34" charset="-122"/>
                <a:cs typeface="Montserrat" pitchFamily="34" charset="-120"/>
              </a:rPr>
              <a:t>Disadvantages:</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Produces false positives—may incorrectly indicate a prefix exists when it doesn't.</a:t>
            </a:r>
            <a:endParaRPr lang="en-US" sz="1450" dirty="0"/>
          </a:p>
        </p:txBody>
      </p:sp>
      <p:sp>
        <p:nvSpPr>
          <p:cNvPr id="10" name="Text 7"/>
          <p:cNvSpPr/>
          <p:nvPr/>
        </p:nvSpPr>
        <p:spPr>
          <a:xfrm>
            <a:off x="9733717" y="4062413"/>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2E3C4E"/>
                </a:solidFill>
                <a:latin typeface="Barlow Bold" pitchFamily="34" charset="0"/>
                <a:ea typeface="Barlow Bold" pitchFamily="34" charset="-122"/>
                <a:cs typeface="Barlow Bold" pitchFamily="34" charset="-120"/>
              </a:rPr>
              <a:t>The Synergy</a:t>
            </a:r>
            <a:endParaRPr lang="en-US" sz="1950" dirty="0"/>
          </a:p>
        </p:txBody>
      </p:sp>
      <p:sp>
        <p:nvSpPr>
          <p:cNvPr id="11" name="Text 8"/>
          <p:cNvSpPr/>
          <p:nvPr/>
        </p:nvSpPr>
        <p:spPr>
          <a:xfrm>
            <a:off x="9733717" y="4563666"/>
            <a:ext cx="4153376" cy="1516261"/>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The combination provides a practical balance. The Bloom Filter acts as a fast, low-memory screen that protects the slower, memory-intensive Trie from unnecessary work.</a:t>
            </a:r>
            <a:endParaRPr lang="en-US" sz="1450" dirty="0"/>
          </a:p>
        </p:txBody>
      </p:sp>
      <p:sp>
        <p:nvSpPr>
          <p:cNvPr id="12" name="Text 9"/>
          <p:cNvSpPr/>
          <p:nvPr/>
        </p:nvSpPr>
        <p:spPr>
          <a:xfrm>
            <a:off x="9733717" y="6250543"/>
            <a:ext cx="4153376" cy="1213009"/>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False positives result in harmless Trie lookups but don't affect final output correctness, making this an optimal architecture.</a:t>
            </a:r>
            <a:endParaRPr lang="en-US" sz="14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8168"/>
          </a:xfrm>
          <a:prstGeom prst="rect">
            <a:avLst/>
          </a:prstGeom>
        </p:spPr>
      </p:pic>
      <p:sp>
        <p:nvSpPr>
          <p:cNvPr id="3" name="Text 0"/>
          <p:cNvSpPr/>
          <p:nvPr/>
        </p:nvSpPr>
        <p:spPr>
          <a:xfrm>
            <a:off x="758309" y="3257074"/>
            <a:ext cx="6526292"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Testing &amp; Evaluation Strategy</a:t>
            </a:r>
            <a:endParaRPr lang="en-US" sz="3900" dirty="0"/>
          </a:p>
        </p:txBody>
      </p:sp>
      <p:sp>
        <p:nvSpPr>
          <p:cNvPr id="4" name="Text 1"/>
          <p:cNvSpPr/>
          <p:nvPr/>
        </p:nvSpPr>
        <p:spPr>
          <a:xfrm>
            <a:off x="758309" y="4164925"/>
            <a:ext cx="13113782"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The system underwent rigorous validation through a comprehensive test suite designed to verify both individual component functionality and integrated system behaviour.</a:t>
            </a:r>
            <a:endParaRPr lang="en-US" sz="1450" dirty="0"/>
          </a:p>
        </p:txBody>
      </p:sp>
      <p:pic>
        <p:nvPicPr>
          <p:cNvPr id="5" name="Image 1" descr="preencoded.png">    </p:cNvPr>
          <p:cNvPicPr>
            <a:picLocks noChangeAspect="1"/>
          </p:cNvPicPr>
          <p:nvPr/>
        </p:nvPicPr>
        <p:blipFill>
          <a:blip r:embed="rId2"/>
          <a:stretch>
            <a:fillRect/>
          </a:stretch>
        </p:blipFill>
        <p:spPr>
          <a:xfrm>
            <a:off x="758309" y="4984671"/>
            <a:ext cx="473869" cy="473869"/>
          </a:xfrm>
          <a:prstGeom prst="rect">
            <a:avLst/>
          </a:prstGeom>
        </p:spPr>
      </p:pic>
      <p:sp>
        <p:nvSpPr>
          <p:cNvPr id="6" name="Text 2"/>
          <p:cNvSpPr/>
          <p:nvPr/>
        </p:nvSpPr>
        <p:spPr>
          <a:xfrm>
            <a:off x="1469112" y="5097185"/>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Valid Prefix Testing</a:t>
            </a:r>
            <a:endParaRPr lang="en-US" sz="1950" dirty="0"/>
          </a:p>
        </p:txBody>
      </p:sp>
      <p:sp>
        <p:nvSpPr>
          <p:cNvPr id="7" name="Text 3"/>
          <p:cNvSpPr/>
          <p:nvPr/>
        </p:nvSpPr>
        <p:spPr>
          <a:xfrm>
            <a:off x="1469112" y="5522595"/>
            <a:ext cx="3502462" cy="1819513"/>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Verified that the system correctly retrieves and ranks suggestions when presented with valid prefixes that exist in the dictionary. Tests confirmed proper Trie traversal and frequency-based sorting.</a:t>
            </a:r>
            <a:endParaRPr lang="en-US" sz="1450" dirty="0"/>
          </a:p>
        </p:txBody>
      </p:sp>
      <p:pic>
        <p:nvPicPr>
          <p:cNvPr id="8" name="Image 2" descr="preencoded.png">    </p:cNvPr>
          <p:cNvPicPr>
            <a:picLocks noChangeAspect="1"/>
          </p:cNvPicPr>
          <p:nvPr/>
        </p:nvPicPr>
        <p:blipFill>
          <a:blip r:embed="rId3"/>
          <a:stretch>
            <a:fillRect/>
          </a:stretch>
        </p:blipFill>
        <p:spPr>
          <a:xfrm>
            <a:off x="5208508" y="4984671"/>
            <a:ext cx="473869" cy="473869"/>
          </a:xfrm>
          <a:prstGeom prst="rect">
            <a:avLst/>
          </a:prstGeom>
        </p:spPr>
      </p:pic>
      <p:sp>
        <p:nvSpPr>
          <p:cNvPr id="9" name="Text 4"/>
          <p:cNvSpPr/>
          <p:nvPr/>
        </p:nvSpPr>
        <p:spPr>
          <a:xfrm>
            <a:off x="5919311" y="5097185"/>
            <a:ext cx="2539127"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Invalid Prefix Rejection</a:t>
            </a:r>
            <a:endParaRPr lang="en-US" sz="1950" dirty="0"/>
          </a:p>
        </p:txBody>
      </p:sp>
      <p:sp>
        <p:nvSpPr>
          <p:cNvPr id="10" name="Text 5"/>
          <p:cNvSpPr/>
          <p:nvPr/>
        </p:nvSpPr>
        <p:spPr>
          <a:xfrm>
            <a:off x="5919311" y="5522595"/>
            <a:ext cx="3502462" cy="1516261"/>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Confirmed that the Bloom Filter successfully identifies non-existent prefixes and prevents unnecessary Trie lookups, validating the efficiency optimization layer.</a:t>
            </a:r>
            <a:endParaRPr lang="en-US" sz="1450" dirty="0"/>
          </a:p>
        </p:txBody>
      </p:sp>
      <p:pic>
        <p:nvPicPr>
          <p:cNvPr id="11" name="Image 3" descr="preencoded.png">    </p:cNvPr>
          <p:cNvPicPr>
            <a:picLocks noChangeAspect="1"/>
          </p:cNvPicPr>
          <p:nvPr/>
        </p:nvPicPr>
        <p:blipFill>
          <a:blip r:embed="rId4"/>
          <a:stretch>
            <a:fillRect/>
          </a:stretch>
        </p:blipFill>
        <p:spPr>
          <a:xfrm>
            <a:off x="9658707" y="4984671"/>
            <a:ext cx="473869" cy="473869"/>
          </a:xfrm>
          <a:prstGeom prst="rect">
            <a:avLst/>
          </a:prstGeom>
        </p:spPr>
      </p:pic>
      <p:sp>
        <p:nvSpPr>
          <p:cNvPr id="12" name="Text 6"/>
          <p:cNvSpPr/>
          <p:nvPr/>
        </p:nvSpPr>
        <p:spPr>
          <a:xfrm>
            <a:off x="10369510" y="5097185"/>
            <a:ext cx="2659261"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Persistence Verification</a:t>
            </a:r>
            <a:endParaRPr lang="en-US" sz="1950" dirty="0"/>
          </a:p>
        </p:txBody>
      </p:sp>
      <p:sp>
        <p:nvSpPr>
          <p:cNvPr id="13" name="Text 7"/>
          <p:cNvSpPr/>
          <p:nvPr/>
        </p:nvSpPr>
        <p:spPr>
          <a:xfrm>
            <a:off x="10369510" y="5522595"/>
            <a:ext cx="3502581" cy="1516261"/>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Tested that frequency data correctly persists across program restarts, ensuring the system maintains learned patterns and user preferences between sessions.</a:t>
            </a:r>
            <a:endParaRPr lang="en-US" sz="14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58309" y="1393388"/>
            <a:ext cx="7799903"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Test Case: Valid Prefix Suggestions</a:t>
            </a:r>
            <a:endParaRPr lang="en-US" sz="3900" dirty="0"/>
          </a:p>
        </p:txBody>
      </p:sp>
      <p:sp>
        <p:nvSpPr>
          <p:cNvPr id="3" name="Text 1"/>
          <p:cNvSpPr/>
          <p:nvPr/>
        </p:nvSpPr>
        <p:spPr>
          <a:xfrm>
            <a:off x="758309" y="2396014"/>
            <a:ext cx="13113782" cy="303252"/>
          </a:xfrm>
          <a:prstGeom prst="rect">
            <a:avLst/>
          </a:prstGeom>
          <a:noFill/>
          <a:ln/>
        </p:spPr>
        <p:txBody>
          <a:bodyPr wrap="non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These test cases demonstrate the system's ability to correctly retrieve and rank suggestions for valid prefixes present in the dictionary.</a:t>
            </a:r>
            <a:endParaRPr lang="en-US" sz="1450" dirty="0"/>
          </a:p>
        </p:txBody>
      </p:sp>
      <p:sp>
        <p:nvSpPr>
          <p:cNvPr id="4" name="Shape 2"/>
          <p:cNvSpPr/>
          <p:nvPr/>
        </p:nvSpPr>
        <p:spPr>
          <a:xfrm>
            <a:off x="758309" y="2912507"/>
            <a:ext cx="6462117" cy="2601516"/>
          </a:xfrm>
          <a:prstGeom prst="roundRect">
            <a:avLst>
              <a:gd name="adj" fmla="val 4218"/>
            </a:avLst>
          </a:prstGeom>
          <a:solidFill>
            <a:srgbClr val="F4FBFF"/>
          </a:solidFill>
          <a:ln w="22860">
            <a:solidFill>
              <a:srgbClr val="75BAE6"/>
            </a:solidFill>
            <a:prstDash val="solid"/>
          </a:ln>
        </p:spPr>
      </p:sp>
      <p:sp>
        <p:nvSpPr>
          <p:cNvPr id="5" name="Shape 3"/>
          <p:cNvSpPr/>
          <p:nvPr/>
        </p:nvSpPr>
        <p:spPr>
          <a:xfrm>
            <a:off x="735449" y="2912507"/>
            <a:ext cx="91440" cy="2601516"/>
          </a:xfrm>
          <a:prstGeom prst="roundRect">
            <a:avLst>
              <a:gd name="adj" fmla="val 310990"/>
            </a:avLst>
          </a:prstGeom>
          <a:solidFill>
            <a:srgbClr val="75BAE6"/>
          </a:solidFill>
          <a:ln/>
        </p:spPr>
      </p:sp>
      <p:sp>
        <p:nvSpPr>
          <p:cNvPr id="6" name="Text 4"/>
          <p:cNvSpPr/>
          <p:nvPr/>
        </p:nvSpPr>
        <p:spPr>
          <a:xfrm>
            <a:off x="1039297" y="3124914"/>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Test Input: Prefix 'ca'</a:t>
            </a:r>
            <a:endParaRPr lang="en-US" sz="1950" dirty="0"/>
          </a:p>
        </p:txBody>
      </p:sp>
      <p:sp>
        <p:nvSpPr>
          <p:cNvPr id="7" name="Text 5"/>
          <p:cNvSpPr/>
          <p:nvPr/>
        </p:nvSpPr>
        <p:spPr>
          <a:xfrm>
            <a:off x="1039297" y="3550325"/>
            <a:ext cx="5968722" cy="606504"/>
          </a:xfrm>
          <a:prstGeom prst="rect">
            <a:avLst/>
          </a:prstGeom>
          <a:noFill/>
          <a:ln/>
        </p:spPr>
        <p:txBody>
          <a:bodyPr wrap="square" lIns="0" tIns="0" rIns="0" bIns="0" rtlCol="0" anchor="t"/>
          <a:lstStyle/>
          <a:p>
            <a:pPr algn="l" indent="0" marL="0">
              <a:lnSpc>
                <a:spcPts val="2350"/>
              </a:lnSpc>
              <a:buNone/>
            </a:pPr>
            <a:r>
              <a:rPr lang="en-US" sz="1450" b="1" dirty="0">
                <a:solidFill>
                  <a:srgbClr val="384653"/>
                </a:solidFill>
                <a:latin typeface="Montserrat" pitchFamily="34" charset="0"/>
                <a:ea typeface="Montserrat" pitchFamily="34" charset="-122"/>
                <a:cs typeface="Montserrat" pitchFamily="34" charset="-120"/>
              </a:rPr>
              <a:t>Expected Behaviour:</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System should traverse Trie to 'ca' node and collect all descendant words</a:t>
            </a:r>
            <a:endParaRPr lang="en-US" sz="1450" dirty="0"/>
          </a:p>
        </p:txBody>
      </p:sp>
      <p:sp>
        <p:nvSpPr>
          <p:cNvPr id="8" name="Text 6"/>
          <p:cNvSpPr/>
          <p:nvPr/>
        </p:nvSpPr>
        <p:spPr>
          <a:xfrm>
            <a:off x="1039297" y="4270534"/>
            <a:ext cx="5968722" cy="310872"/>
          </a:xfrm>
          <a:prstGeom prst="rect">
            <a:avLst/>
          </a:prstGeom>
          <a:noFill/>
          <a:ln/>
        </p:spPr>
        <p:txBody>
          <a:bodyPr wrap="none" lIns="0" tIns="0" rIns="0" bIns="0" rtlCol="0" anchor="t"/>
          <a:lstStyle/>
          <a:p>
            <a:pPr algn="l" indent="0" marL="0">
              <a:lnSpc>
                <a:spcPts val="2350"/>
              </a:lnSpc>
              <a:buNone/>
            </a:pPr>
            <a:r>
              <a:rPr lang="en-US" sz="1450" b="1" dirty="0">
                <a:solidFill>
                  <a:srgbClr val="384653"/>
                </a:solidFill>
                <a:latin typeface="Montserrat" pitchFamily="34" charset="0"/>
                <a:ea typeface="Montserrat" pitchFamily="34" charset="-122"/>
                <a:cs typeface="Montserrat" pitchFamily="34" charset="-120"/>
              </a:rPr>
              <a:t>Result:</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 Correctly suggested: </a:t>
            </a:r>
            <a:pPr algn="l" indent="0" marL="0">
              <a:lnSpc>
                <a:spcPts val="2350"/>
              </a:lnSpc>
              <a:buNone/>
            </a:pPr>
            <a:r>
              <a:rPr lang="en-US" sz="1450" dirty="0">
                <a:solidFill>
                  <a:srgbClr val="384653"/>
                </a:solidFill>
                <a:highlight>
                  <a:srgbClr val="E7EEF2"/>
                </a:highlight>
                <a:latin typeface="Consolas" pitchFamily="34" charset="0"/>
                <a:ea typeface="Consolas" pitchFamily="34" charset="-122"/>
                <a:cs typeface="Consolas" pitchFamily="34" charset="-120"/>
              </a:rPr>
              <a:t>cat</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a:t>
            </a:r>
            <a:pPr algn="l" indent="0" marL="0">
              <a:lnSpc>
                <a:spcPts val="2350"/>
              </a:lnSpc>
              <a:buNone/>
            </a:pPr>
            <a:r>
              <a:rPr lang="en-US" sz="1450" dirty="0">
                <a:solidFill>
                  <a:srgbClr val="384653"/>
                </a:solidFill>
                <a:highlight>
                  <a:srgbClr val="E7EEF2"/>
                </a:highlight>
                <a:latin typeface="Consolas" pitchFamily="34" charset="0"/>
                <a:ea typeface="Consolas" pitchFamily="34" charset="-122"/>
                <a:cs typeface="Consolas" pitchFamily="34" charset="-120"/>
              </a:rPr>
              <a:t>car</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a:t>
            </a:r>
            <a:pPr algn="l" indent="0" marL="0">
              <a:lnSpc>
                <a:spcPts val="2350"/>
              </a:lnSpc>
              <a:buNone/>
            </a:pPr>
            <a:r>
              <a:rPr lang="en-US" sz="1450" dirty="0">
                <a:solidFill>
                  <a:srgbClr val="384653"/>
                </a:solidFill>
                <a:highlight>
                  <a:srgbClr val="E7EEF2"/>
                </a:highlight>
                <a:latin typeface="Consolas" pitchFamily="34" charset="0"/>
                <a:ea typeface="Consolas" pitchFamily="34" charset="-122"/>
                <a:cs typeface="Consolas" pitchFamily="34" charset="-120"/>
              </a:rPr>
              <a:t>cart</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a:t>
            </a:r>
            <a:pPr algn="l" indent="0" marL="0">
              <a:lnSpc>
                <a:spcPts val="2350"/>
              </a:lnSpc>
              <a:buNone/>
            </a:pPr>
            <a:r>
              <a:rPr lang="en-US" sz="1450" dirty="0">
                <a:solidFill>
                  <a:srgbClr val="384653"/>
                </a:solidFill>
                <a:highlight>
                  <a:srgbClr val="E7EEF2"/>
                </a:highlight>
                <a:latin typeface="Consolas" pitchFamily="34" charset="0"/>
                <a:ea typeface="Consolas" pitchFamily="34" charset="-122"/>
                <a:cs typeface="Consolas" pitchFamily="34" charset="-120"/>
              </a:rPr>
              <a:t>case</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a:t>
            </a:r>
            <a:pPr algn="l" indent="0" marL="0">
              <a:lnSpc>
                <a:spcPts val="2350"/>
              </a:lnSpc>
              <a:buNone/>
            </a:pPr>
            <a:r>
              <a:rPr lang="en-US" sz="1450" dirty="0">
                <a:solidFill>
                  <a:srgbClr val="384653"/>
                </a:solidFill>
                <a:highlight>
                  <a:srgbClr val="E7EEF2"/>
                </a:highlight>
                <a:latin typeface="Consolas" pitchFamily="34" charset="0"/>
                <a:ea typeface="Consolas" pitchFamily="34" charset="-122"/>
                <a:cs typeface="Consolas" pitchFamily="34" charset="-120"/>
              </a:rPr>
              <a:t>carbon</a:t>
            </a:r>
            <a:endParaRPr lang="en-US" sz="1450" dirty="0"/>
          </a:p>
        </p:txBody>
      </p:sp>
      <p:sp>
        <p:nvSpPr>
          <p:cNvPr id="9" name="Text 7"/>
          <p:cNvSpPr/>
          <p:nvPr/>
        </p:nvSpPr>
        <p:spPr>
          <a:xfrm>
            <a:off x="1039297" y="4695111"/>
            <a:ext cx="5968722" cy="606504"/>
          </a:xfrm>
          <a:prstGeom prst="rect">
            <a:avLst/>
          </a:prstGeom>
          <a:noFill/>
          <a:ln/>
        </p:spPr>
        <p:txBody>
          <a:bodyPr wrap="square" lIns="0" tIns="0" rIns="0" bIns="0" rtlCol="0" anchor="t"/>
          <a:lstStyle/>
          <a:p>
            <a:pPr algn="l" indent="0" marL="0">
              <a:lnSpc>
                <a:spcPts val="2350"/>
              </a:lnSpc>
              <a:buNone/>
            </a:pPr>
            <a:r>
              <a:rPr lang="en-US" sz="1450" b="1" dirty="0">
                <a:solidFill>
                  <a:srgbClr val="384653"/>
                </a:solidFill>
                <a:latin typeface="Montserrat" pitchFamily="34" charset="0"/>
                <a:ea typeface="Montserrat" pitchFamily="34" charset="-122"/>
                <a:cs typeface="Montserrat" pitchFamily="34" charset="-120"/>
              </a:rPr>
              <a:t>Verification:</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All returned words share the 'ca' prefix and are sorted by frequency then alphabetically</a:t>
            </a:r>
            <a:endParaRPr lang="en-US" sz="1450" dirty="0"/>
          </a:p>
        </p:txBody>
      </p:sp>
      <p:sp>
        <p:nvSpPr>
          <p:cNvPr id="10" name="Shape 8"/>
          <p:cNvSpPr/>
          <p:nvPr/>
        </p:nvSpPr>
        <p:spPr>
          <a:xfrm>
            <a:off x="7409974" y="2912507"/>
            <a:ext cx="6462117" cy="2601516"/>
          </a:xfrm>
          <a:prstGeom prst="roundRect">
            <a:avLst>
              <a:gd name="adj" fmla="val 4218"/>
            </a:avLst>
          </a:prstGeom>
          <a:solidFill>
            <a:srgbClr val="F4FBFF"/>
          </a:solidFill>
          <a:ln w="22860">
            <a:solidFill>
              <a:srgbClr val="2589C9"/>
            </a:solidFill>
            <a:prstDash val="solid"/>
          </a:ln>
        </p:spPr>
      </p:sp>
      <p:sp>
        <p:nvSpPr>
          <p:cNvPr id="11" name="Shape 9"/>
          <p:cNvSpPr/>
          <p:nvPr/>
        </p:nvSpPr>
        <p:spPr>
          <a:xfrm>
            <a:off x="7387114" y="2912507"/>
            <a:ext cx="91440" cy="2601516"/>
          </a:xfrm>
          <a:prstGeom prst="roundRect">
            <a:avLst>
              <a:gd name="adj" fmla="val 310990"/>
            </a:avLst>
          </a:prstGeom>
          <a:solidFill>
            <a:srgbClr val="2589C9"/>
          </a:solidFill>
          <a:ln/>
        </p:spPr>
      </p:sp>
      <p:sp>
        <p:nvSpPr>
          <p:cNvPr id="12" name="Text 10"/>
          <p:cNvSpPr/>
          <p:nvPr/>
        </p:nvSpPr>
        <p:spPr>
          <a:xfrm>
            <a:off x="7690961" y="3124914"/>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Test Input: Prefix 'do'</a:t>
            </a:r>
            <a:endParaRPr lang="en-US" sz="1950" dirty="0"/>
          </a:p>
        </p:txBody>
      </p:sp>
      <p:sp>
        <p:nvSpPr>
          <p:cNvPr id="13" name="Text 11"/>
          <p:cNvSpPr/>
          <p:nvPr/>
        </p:nvSpPr>
        <p:spPr>
          <a:xfrm>
            <a:off x="7690961" y="3550325"/>
            <a:ext cx="5968722" cy="606504"/>
          </a:xfrm>
          <a:prstGeom prst="rect">
            <a:avLst/>
          </a:prstGeom>
          <a:noFill/>
          <a:ln/>
        </p:spPr>
        <p:txBody>
          <a:bodyPr wrap="square" lIns="0" tIns="0" rIns="0" bIns="0" rtlCol="0" anchor="t"/>
          <a:lstStyle/>
          <a:p>
            <a:pPr algn="l" indent="0" marL="0">
              <a:lnSpc>
                <a:spcPts val="2350"/>
              </a:lnSpc>
              <a:buNone/>
            </a:pPr>
            <a:r>
              <a:rPr lang="en-US" sz="1450" b="1" dirty="0">
                <a:solidFill>
                  <a:srgbClr val="384653"/>
                </a:solidFill>
                <a:latin typeface="Montserrat" pitchFamily="34" charset="0"/>
                <a:ea typeface="Montserrat" pitchFamily="34" charset="-122"/>
                <a:cs typeface="Montserrat" pitchFamily="34" charset="-120"/>
              </a:rPr>
              <a:t>Expected Behaviour:</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System should efficiently locate 'do' prefix and retrieve matching words</a:t>
            </a:r>
            <a:endParaRPr lang="en-US" sz="1450" dirty="0"/>
          </a:p>
        </p:txBody>
      </p:sp>
      <p:sp>
        <p:nvSpPr>
          <p:cNvPr id="14" name="Text 12"/>
          <p:cNvSpPr/>
          <p:nvPr/>
        </p:nvSpPr>
        <p:spPr>
          <a:xfrm>
            <a:off x="7690961" y="4270534"/>
            <a:ext cx="5968722" cy="310872"/>
          </a:xfrm>
          <a:prstGeom prst="rect">
            <a:avLst/>
          </a:prstGeom>
          <a:noFill/>
          <a:ln/>
        </p:spPr>
        <p:txBody>
          <a:bodyPr wrap="none" lIns="0" tIns="0" rIns="0" bIns="0" rtlCol="0" anchor="t"/>
          <a:lstStyle/>
          <a:p>
            <a:pPr algn="l" indent="0" marL="0">
              <a:lnSpc>
                <a:spcPts val="2350"/>
              </a:lnSpc>
              <a:buNone/>
            </a:pPr>
            <a:r>
              <a:rPr lang="en-US" sz="1450" b="1" dirty="0">
                <a:solidFill>
                  <a:srgbClr val="384653"/>
                </a:solidFill>
                <a:latin typeface="Montserrat" pitchFamily="34" charset="0"/>
                <a:ea typeface="Montserrat" pitchFamily="34" charset="-122"/>
                <a:cs typeface="Montserrat" pitchFamily="34" charset="-120"/>
              </a:rPr>
              <a:t>Result:</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 Correctly suggested: </a:t>
            </a:r>
            <a:pPr algn="l" indent="0" marL="0">
              <a:lnSpc>
                <a:spcPts val="2350"/>
              </a:lnSpc>
              <a:buNone/>
            </a:pPr>
            <a:r>
              <a:rPr lang="en-US" sz="1450" dirty="0">
                <a:solidFill>
                  <a:srgbClr val="384653"/>
                </a:solidFill>
                <a:highlight>
                  <a:srgbClr val="E7EEF2"/>
                </a:highlight>
                <a:latin typeface="Consolas" pitchFamily="34" charset="0"/>
                <a:ea typeface="Consolas" pitchFamily="34" charset="-122"/>
                <a:cs typeface="Consolas" pitchFamily="34" charset="-120"/>
              </a:rPr>
              <a:t>dog</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a:t>
            </a:r>
            <a:pPr algn="l" indent="0" marL="0">
              <a:lnSpc>
                <a:spcPts val="2350"/>
              </a:lnSpc>
              <a:buNone/>
            </a:pPr>
            <a:r>
              <a:rPr lang="en-US" sz="1450" dirty="0">
                <a:solidFill>
                  <a:srgbClr val="384653"/>
                </a:solidFill>
                <a:highlight>
                  <a:srgbClr val="E7EEF2"/>
                </a:highlight>
                <a:latin typeface="Consolas" pitchFamily="34" charset="0"/>
                <a:ea typeface="Consolas" pitchFamily="34" charset="-122"/>
                <a:cs typeface="Consolas" pitchFamily="34" charset="-120"/>
              </a:rPr>
              <a:t>door</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a:t>
            </a:r>
            <a:pPr algn="l" indent="0" marL="0">
              <a:lnSpc>
                <a:spcPts val="2350"/>
              </a:lnSpc>
              <a:buNone/>
            </a:pPr>
            <a:r>
              <a:rPr lang="en-US" sz="1450" dirty="0">
                <a:solidFill>
                  <a:srgbClr val="384653"/>
                </a:solidFill>
                <a:highlight>
                  <a:srgbClr val="E7EEF2"/>
                </a:highlight>
                <a:latin typeface="Consolas" pitchFamily="34" charset="0"/>
                <a:ea typeface="Consolas" pitchFamily="34" charset="-122"/>
                <a:cs typeface="Consolas" pitchFamily="34" charset="-120"/>
              </a:rPr>
              <a:t>dot</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a:t>
            </a:r>
            <a:pPr algn="l" indent="0" marL="0">
              <a:lnSpc>
                <a:spcPts val="2350"/>
              </a:lnSpc>
              <a:buNone/>
            </a:pPr>
            <a:r>
              <a:rPr lang="en-US" sz="1450" dirty="0">
                <a:solidFill>
                  <a:srgbClr val="384653"/>
                </a:solidFill>
                <a:highlight>
                  <a:srgbClr val="E7EEF2"/>
                </a:highlight>
                <a:latin typeface="Consolas" pitchFamily="34" charset="0"/>
                <a:ea typeface="Consolas" pitchFamily="34" charset="-122"/>
                <a:cs typeface="Consolas" pitchFamily="34" charset="-120"/>
              </a:rPr>
              <a:t>dove</a:t>
            </a:r>
            <a:endParaRPr lang="en-US" sz="1450" dirty="0"/>
          </a:p>
        </p:txBody>
      </p:sp>
      <p:sp>
        <p:nvSpPr>
          <p:cNvPr id="15" name="Text 13"/>
          <p:cNvSpPr/>
          <p:nvPr/>
        </p:nvSpPr>
        <p:spPr>
          <a:xfrm>
            <a:off x="7690961" y="4695111"/>
            <a:ext cx="5968722" cy="606504"/>
          </a:xfrm>
          <a:prstGeom prst="rect">
            <a:avLst/>
          </a:prstGeom>
          <a:noFill/>
          <a:ln/>
        </p:spPr>
        <p:txBody>
          <a:bodyPr wrap="square" lIns="0" tIns="0" rIns="0" bIns="0" rtlCol="0" anchor="t"/>
          <a:lstStyle/>
          <a:p>
            <a:pPr algn="l" indent="0" marL="0">
              <a:lnSpc>
                <a:spcPts val="2350"/>
              </a:lnSpc>
              <a:buNone/>
            </a:pPr>
            <a:r>
              <a:rPr lang="en-US" sz="1450" b="1" dirty="0">
                <a:solidFill>
                  <a:srgbClr val="384653"/>
                </a:solidFill>
                <a:latin typeface="Montserrat" pitchFamily="34" charset="0"/>
                <a:ea typeface="Montserrat" pitchFamily="34" charset="-122"/>
                <a:cs typeface="Montserrat" pitchFamily="34" charset="-120"/>
              </a:rPr>
              <a:t>Verification:</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Suggestions returned in milliseconds with proper ranking applied</a:t>
            </a:r>
            <a:endParaRPr lang="en-US" sz="1450" dirty="0"/>
          </a:p>
        </p:txBody>
      </p:sp>
      <p:sp>
        <p:nvSpPr>
          <p:cNvPr id="16" name="Shape 14"/>
          <p:cNvSpPr/>
          <p:nvPr/>
        </p:nvSpPr>
        <p:spPr>
          <a:xfrm>
            <a:off x="758309" y="5727263"/>
            <a:ext cx="13113782" cy="1108829"/>
          </a:xfrm>
          <a:prstGeom prst="roundRect">
            <a:avLst>
              <a:gd name="adj" fmla="val 25646"/>
            </a:avLst>
          </a:prstGeom>
          <a:solidFill>
            <a:srgbClr val="BEDFF3"/>
          </a:solidFill>
          <a:ln/>
        </p:spPr>
      </p:sp>
      <p:pic>
        <p:nvPicPr>
          <p:cNvPr id="17" name="Image 0" descr="preencoded.png">    </p:cNvPr>
          <p:cNvPicPr>
            <a:picLocks noChangeAspect="1"/>
          </p:cNvPicPr>
          <p:nvPr/>
        </p:nvPicPr>
        <p:blipFill>
          <a:blip r:embed="rId1"/>
          <a:stretch>
            <a:fillRect/>
          </a:stretch>
        </p:blipFill>
        <p:spPr>
          <a:xfrm>
            <a:off x="947857" y="6011704"/>
            <a:ext cx="236934" cy="189548"/>
          </a:xfrm>
          <a:prstGeom prst="rect">
            <a:avLst/>
          </a:prstGeom>
        </p:spPr>
      </p:pic>
      <p:sp>
        <p:nvSpPr>
          <p:cNvPr id="18" name="Text 15"/>
          <p:cNvSpPr/>
          <p:nvPr/>
        </p:nvSpPr>
        <p:spPr>
          <a:xfrm>
            <a:off x="1374338" y="5964198"/>
            <a:ext cx="12308205" cy="606504"/>
          </a:xfrm>
          <a:prstGeom prst="rect">
            <a:avLst/>
          </a:prstGeom>
          <a:noFill/>
          <a:ln/>
        </p:spPr>
        <p:txBody>
          <a:bodyPr wrap="square" lIns="0" tIns="0" rIns="0" bIns="0" rtlCol="0" anchor="t"/>
          <a:lstStyle/>
          <a:p>
            <a:pPr algn="l" indent="0" marL="0">
              <a:lnSpc>
                <a:spcPts val="2350"/>
              </a:lnSpc>
              <a:buNone/>
            </a:pPr>
            <a:r>
              <a:rPr lang="en-US" sz="1450" b="1" dirty="0">
                <a:solidFill>
                  <a:srgbClr val="000000"/>
                </a:solidFill>
                <a:latin typeface="Montserrat" pitchFamily="34" charset="0"/>
                <a:ea typeface="Montserrat" pitchFamily="34" charset="-122"/>
                <a:cs typeface="Montserrat" pitchFamily="34" charset="-120"/>
              </a:rPr>
              <a:t>Test Outcome:</a:t>
            </a:r>
            <a:pPr algn="l" indent="0" marL="0">
              <a:lnSpc>
                <a:spcPts val="2350"/>
              </a:lnSpc>
              <a:buNone/>
            </a:pPr>
            <a:r>
              <a:rPr lang="en-US" sz="1450" dirty="0">
                <a:solidFill>
                  <a:srgbClr val="000000"/>
                </a:solidFill>
                <a:latin typeface="Montserrat" pitchFamily="34" charset="0"/>
                <a:ea typeface="Montserrat" pitchFamily="34" charset="-122"/>
                <a:cs typeface="Montserrat" pitchFamily="34" charset="-120"/>
              </a:rPr>
              <a:t> These successful tests confirm that both Trie traversal and suggestion collection algorithms are functioning correctly. The system demonstrates accurate prefix matching and efficient word retrieval.</a:t>
            </a:r>
            <a:endParaRPr lang="en-US" sz="14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436245" y="299918"/>
            <a:ext cx="4881801" cy="358735"/>
          </a:xfrm>
          <a:prstGeom prst="rect">
            <a:avLst/>
          </a:prstGeom>
          <a:noFill/>
          <a:ln/>
        </p:spPr>
        <p:txBody>
          <a:bodyPr wrap="none" lIns="0" tIns="0" rIns="0" bIns="0" rtlCol="0" anchor="t"/>
          <a:lstStyle/>
          <a:p>
            <a:pPr algn="l" indent="0" marL="0">
              <a:lnSpc>
                <a:spcPts val="2800"/>
              </a:lnSpc>
              <a:buNone/>
            </a:pPr>
            <a:r>
              <a:rPr lang="en-US" sz="2250" b="1" dirty="0">
                <a:solidFill>
                  <a:srgbClr val="2E3C4E"/>
                </a:solidFill>
                <a:latin typeface="Barlow Bold" pitchFamily="34" charset="0"/>
                <a:ea typeface="Barlow Bold" pitchFamily="34" charset="-122"/>
                <a:cs typeface="Barlow Bold" pitchFamily="34" charset="-120"/>
              </a:rPr>
              <a:t>Test Case: Invalid Prefix &amp; Persistence</a:t>
            </a:r>
            <a:endParaRPr lang="en-US" sz="2250" dirty="0"/>
          </a:p>
        </p:txBody>
      </p:sp>
      <p:sp>
        <p:nvSpPr>
          <p:cNvPr id="3" name="Text 1"/>
          <p:cNvSpPr/>
          <p:nvPr/>
        </p:nvSpPr>
        <p:spPr>
          <a:xfrm>
            <a:off x="436245" y="931307"/>
            <a:ext cx="1722120" cy="215146"/>
          </a:xfrm>
          <a:prstGeom prst="rect">
            <a:avLst/>
          </a:prstGeom>
          <a:noFill/>
          <a:ln/>
        </p:spPr>
        <p:txBody>
          <a:bodyPr wrap="none" lIns="0" tIns="0" rIns="0" bIns="0" rtlCol="0" anchor="t"/>
          <a:lstStyle/>
          <a:p>
            <a:pPr algn="l" indent="0" marL="0">
              <a:lnSpc>
                <a:spcPts val="1650"/>
              </a:lnSpc>
              <a:buNone/>
            </a:pPr>
            <a:r>
              <a:rPr lang="en-US" sz="1350" b="1" dirty="0">
                <a:solidFill>
                  <a:srgbClr val="2E3C4E"/>
                </a:solidFill>
                <a:latin typeface="Barlow Bold" pitchFamily="34" charset="0"/>
                <a:ea typeface="Barlow Bold" pitchFamily="34" charset="-122"/>
                <a:cs typeface="Barlow Bold" pitchFamily="34" charset="-120"/>
              </a:rPr>
              <a:t>Invalid Prefix Test</a:t>
            </a:r>
            <a:endParaRPr lang="en-US" sz="1350" dirty="0"/>
          </a:p>
        </p:txBody>
      </p:sp>
      <p:pic>
        <p:nvPicPr>
          <p:cNvPr id="4" name="Image 0" descr="preencoded.png">    </p:cNvPr>
          <p:cNvPicPr>
            <a:picLocks noChangeAspect="1"/>
          </p:cNvPicPr>
          <p:nvPr/>
        </p:nvPicPr>
        <p:blipFill>
          <a:blip r:embed="rId1"/>
          <a:stretch>
            <a:fillRect/>
          </a:stretch>
        </p:blipFill>
        <p:spPr>
          <a:xfrm>
            <a:off x="436245" y="1269087"/>
            <a:ext cx="6745962" cy="6745962"/>
          </a:xfrm>
          <a:prstGeom prst="rect">
            <a:avLst/>
          </a:prstGeom>
        </p:spPr>
      </p:pic>
      <p:sp>
        <p:nvSpPr>
          <p:cNvPr id="5" name="Text 2"/>
          <p:cNvSpPr/>
          <p:nvPr/>
        </p:nvSpPr>
        <p:spPr>
          <a:xfrm>
            <a:off x="436245" y="8137684"/>
            <a:ext cx="6745962" cy="174427"/>
          </a:xfrm>
          <a:prstGeom prst="rect">
            <a:avLst/>
          </a:prstGeom>
          <a:noFill/>
          <a:ln/>
        </p:spPr>
        <p:txBody>
          <a:bodyPr wrap="none" lIns="0" tIns="0" rIns="0" bIns="0" rtlCol="0" anchor="t"/>
          <a:lstStyle/>
          <a:p>
            <a:pPr algn="l" indent="0" marL="0">
              <a:lnSpc>
                <a:spcPts val="1350"/>
              </a:lnSpc>
              <a:buNone/>
            </a:pPr>
            <a:r>
              <a:rPr lang="en-US" sz="850" b="1" dirty="0">
                <a:solidFill>
                  <a:srgbClr val="384653"/>
                </a:solidFill>
                <a:latin typeface="Montserrat" pitchFamily="34" charset="0"/>
                <a:ea typeface="Montserrat" pitchFamily="34" charset="-122"/>
                <a:cs typeface="Montserrat" pitchFamily="34" charset="-120"/>
              </a:rPr>
              <a:t>Test Input:</a:t>
            </a:r>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 Prefix 'z' (assuming no dictionary words begin with 'z')</a:t>
            </a:r>
            <a:endParaRPr lang="en-US" sz="850" dirty="0"/>
          </a:p>
        </p:txBody>
      </p:sp>
      <p:sp>
        <p:nvSpPr>
          <p:cNvPr id="6" name="Text 3"/>
          <p:cNvSpPr/>
          <p:nvPr/>
        </p:nvSpPr>
        <p:spPr>
          <a:xfrm>
            <a:off x="436245" y="8410218"/>
            <a:ext cx="6745962" cy="348853"/>
          </a:xfrm>
          <a:prstGeom prst="rect">
            <a:avLst/>
          </a:prstGeom>
          <a:noFill/>
          <a:ln/>
        </p:spPr>
        <p:txBody>
          <a:bodyPr wrap="square" lIns="0" tIns="0" rIns="0" bIns="0" rtlCol="0" anchor="t"/>
          <a:lstStyle/>
          <a:p>
            <a:pPr algn="l" indent="0" marL="0">
              <a:lnSpc>
                <a:spcPts val="1350"/>
              </a:lnSpc>
              <a:buNone/>
            </a:pPr>
            <a:r>
              <a:rPr lang="en-US" sz="850" b="1" dirty="0">
                <a:solidFill>
                  <a:srgbClr val="384653"/>
                </a:solidFill>
                <a:latin typeface="Montserrat" pitchFamily="34" charset="0"/>
                <a:ea typeface="Montserrat" pitchFamily="34" charset="-122"/>
                <a:cs typeface="Montserrat" pitchFamily="34" charset="-120"/>
              </a:rPr>
              <a:t>Expected Behaviour:</a:t>
            </a:r>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 Bloom Filter should identify that no words with this prefix exist and immediately return without Trie lookup</a:t>
            </a:r>
            <a:endParaRPr lang="en-US" sz="850" dirty="0"/>
          </a:p>
        </p:txBody>
      </p:sp>
      <p:sp>
        <p:nvSpPr>
          <p:cNvPr id="7" name="Text 4"/>
          <p:cNvSpPr/>
          <p:nvPr/>
        </p:nvSpPr>
        <p:spPr>
          <a:xfrm>
            <a:off x="436245" y="8857178"/>
            <a:ext cx="6745962" cy="174427"/>
          </a:xfrm>
          <a:prstGeom prst="rect">
            <a:avLst/>
          </a:prstGeom>
          <a:noFill/>
          <a:ln/>
        </p:spPr>
        <p:txBody>
          <a:bodyPr wrap="none" lIns="0" tIns="0" rIns="0" bIns="0" rtlCol="0" anchor="t"/>
          <a:lstStyle/>
          <a:p>
            <a:pPr algn="l" indent="0" marL="0">
              <a:lnSpc>
                <a:spcPts val="1350"/>
              </a:lnSpc>
              <a:buNone/>
            </a:pPr>
            <a:r>
              <a:rPr lang="en-US" sz="850" b="1" dirty="0">
                <a:solidFill>
                  <a:srgbClr val="384653"/>
                </a:solidFill>
                <a:latin typeface="Montserrat" pitchFamily="34" charset="0"/>
                <a:ea typeface="Montserrat" pitchFamily="34" charset="-122"/>
                <a:cs typeface="Montserrat" pitchFamily="34" charset="-120"/>
              </a:rPr>
              <a:t>Result:</a:t>
            </a:r>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 ✓ System correctly returned "No suggestions" in microseconds</a:t>
            </a:r>
            <a:endParaRPr lang="en-US" sz="850" dirty="0"/>
          </a:p>
        </p:txBody>
      </p:sp>
      <p:sp>
        <p:nvSpPr>
          <p:cNvPr id="8" name="Text 5"/>
          <p:cNvSpPr/>
          <p:nvPr/>
        </p:nvSpPr>
        <p:spPr>
          <a:xfrm>
            <a:off x="436245" y="9129713"/>
            <a:ext cx="6745962" cy="348853"/>
          </a:xfrm>
          <a:prstGeom prst="rect">
            <a:avLst/>
          </a:prstGeom>
          <a:noFill/>
          <a:ln/>
        </p:spPr>
        <p:txBody>
          <a:bodyPr wrap="square" lIns="0" tIns="0" rIns="0" bIns="0" rtlCol="0" anchor="t"/>
          <a:lstStyle/>
          <a:p>
            <a:pPr algn="l" indent="0" marL="0">
              <a:lnSpc>
                <a:spcPts val="1350"/>
              </a:lnSpc>
              <a:buNone/>
            </a:pPr>
            <a:r>
              <a:rPr lang="en-US" sz="850" b="1" dirty="0">
                <a:solidFill>
                  <a:srgbClr val="384653"/>
                </a:solidFill>
                <a:latin typeface="Montserrat" pitchFamily="34" charset="0"/>
                <a:ea typeface="Montserrat" pitchFamily="34" charset="-122"/>
                <a:cs typeface="Montserrat" pitchFamily="34" charset="-120"/>
              </a:rPr>
              <a:t>Significance:</a:t>
            </a:r>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 Demonstrates that the Bloom Filter successfully fulfils its role as an efficiency gatekeeper, preventing wasteful Trie operations for invalid prefixes.</a:t>
            </a:r>
            <a:endParaRPr lang="en-US" sz="850" dirty="0"/>
          </a:p>
        </p:txBody>
      </p:sp>
      <p:sp>
        <p:nvSpPr>
          <p:cNvPr id="9" name="Text 6"/>
          <p:cNvSpPr/>
          <p:nvPr/>
        </p:nvSpPr>
        <p:spPr>
          <a:xfrm>
            <a:off x="7455813" y="931307"/>
            <a:ext cx="1722120" cy="215146"/>
          </a:xfrm>
          <a:prstGeom prst="rect">
            <a:avLst/>
          </a:prstGeom>
          <a:noFill/>
          <a:ln/>
        </p:spPr>
        <p:txBody>
          <a:bodyPr wrap="none" lIns="0" tIns="0" rIns="0" bIns="0" rtlCol="0" anchor="t"/>
          <a:lstStyle/>
          <a:p>
            <a:pPr algn="l" indent="0" marL="0">
              <a:lnSpc>
                <a:spcPts val="1650"/>
              </a:lnSpc>
              <a:buNone/>
            </a:pPr>
            <a:r>
              <a:rPr lang="en-US" sz="1350" b="1" dirty="0">
                <a:solidFill>
                  <a:srgbClr val="2E3C4E"/>
                </a:solidFill>
                <a:latin typeface="Barlow Bold" pitchFamily="34" charset="0"/>
                <a:ea typeface="Barlow Bold" pitchFamily="34" charset="-122"/>
                <a:cs typeface="Barlow Bold" pitchFamily="34" charset="-120"/>
              </a:rPr>
              <a:t>Persistence Test</a:t>
            </a:r>
            <a:endParaRPr lang="en-US" sz="1350" dirty="0"/>
          </a:p>
        </p:txBody>
      </p:sp>
      <p:pic>
        <p:nvPicPr>
          <p:cNvPr id="10" name="Image 1" descr="preencoded.png">    </p:cNvPr>
          <p:cNvPicPr>
            <a:picLocks noChangeAspect="1"/>
          </p:cNvPicPr>
          <p:nvPr/>
        </p:nvPicPr>
        <p:blipFill>
          <a:blip r:embed="rId2"/>
          <a:stretch>
            <a:fillRect/>
          </a:stretch>
        </p:blipFill>
        <p:spPr>
          <a:xfrm>
            <a:off x="7455813" y="1269087"/>
            <a:ext cx="6745962" cy="6745962"/>
          </a:xfrm>
          <a:prstGeom prst="rect">
            <a:avLst/>
          </a:prstGeom>
        </p:spPr>
      </p:pic>
      <p:sp>
        <p:nvSpPr>
          <p:cNvPr id="11" name="Text 7"/>
          <p:cNvSpPr/>
          <p:nvPr/>
        </p:nvSpPr>
        <p:spPr>
          <a:xfrm>
            <a:off x="7455813" y="8137684"/>
            <a:ext cx="6745962" cy="174427"/>
          </a:xfrm>
          <a:prstGeom prst="rect">
            <a:avLst/>
          </a:prstGeom>
          <a:noFill/>
          <a:ln/>
        </p:spPr>
        <p:txBody>
          <a:bodyPr wrap="none" lIns="0" tIns="0" rIns="0" bIns="0" rtlCol="0" anchor="t"/>
          <a:lstStyle/>
          <a:p>
            <a:pPr algn="l" indent="0" marL="0">
              <a:lnSpc>
                <a:spcPts val="1350"/>
              </a:lnSpc>
              <a:buNone/>
            </a:pPr>
            <a:r>
              <a:rPr lang="en-US" sz="850" b="1" dirty="0">
                <a:solidFill>
                  <a:srgbClr val="384653"/>
                </a:solidFill>
                <a:latin typeface="Montserrat" pitchFamily="34" charset="0"/>
                <a:ea typeface="Montserrat" pitchFamily="34" charset="-122"/>
                <a:cs typeface="Montserrat" pitchFamily="34" charset="-120"/>
              </a:rPr>
              <a:t>Test Procedure:</a:t>
            </a:r>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 Increased frequency count for the word "test", then terminated and restarted the program</a:t>
            </a:r>
            <a:endParaRPr lang="en-US" sz="850" dirty="0"/>
          </a:p>
        </p:txBody>
      </p:sp>
      <p:sp>
        <p:nvSpPr>
          <p:cNvPr id="12" name="Text 8"/>
          <p:cNvSpPr/>
          <p:nvPr/>
        </p:nvSpPr>
        <p:spPr>
          <a:xfrm>
            <a:off x="7455813" y="8410218"/>
            <a:ext cx="6745962" cy="174427"/>
          </a:xfrm>
          <a:prstGeom prst="rect">
            <a:avLst/>
          </a:prstGeom>
          <a:noFill/>
          <a:ln/>
        </p:spPr>
        <p:txBody>
          <a:bodyPr wrap="none" lIns="0" tIns="0" rIns="0" bIns="0" rtlCol="0" anchor="t"/>
          <a:lstStyle/>
          <a:p>
            <a:pPr algn="l" indent="0" marL="0">
              <a:lnSpc>
                <a:spcPts val="1350"/>
              </a:lnSpc>
              <a:buNone/>
            </a:pPr>
            <a:r>
              <a:rPr lang="en-US" sz="850" b="1" dirty="0">
                <a:solidFill>
                  <a:srgbClr val="384653"/>
                </a:solidFill>
                <a:latin typeface="Montserrat" pitchFamily="34" charset="0"/>
                <a:ea typeface="Montserrat" pitchFamily="34" charset="-122"/>
                <a:cs typeface="Montserrat" pitchFamily="34" charset="-120"/>
              </a:rPr>
              <a:t>Expected Behaviour:</a:t>
            </a:r>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 Upon restart, the system should load the updated frequency and rank "test" higher in suggestions</a:t>
            </a:r>
            <a:endParaRPr lang="en-US" sz="850" dirty="0"/>
          </a:p>
        </p:txBody>
      </p:sp>
      <p:sp>
        <p:nvSpPr>
          <p:cNvPr id="13" name="Text 9"/>
          <p:cNvSpPr/>
          <p:nvPr/>
        </p:nvSpPr>
        <p:spPr>
          <a:xfrm>
            <a:off x="7455813" y="8682752"/>
            <a:ext cx="6745962" cy="174427"/>
          </a:xfrm>
          <a:prstGeom prst="rect">
            <a:avLst/>
          </a:prstGeom>
          <a:noFill/>
          <a:ln/>
        </p:spPr>
        <p:txBody>
          <a:bodyPr wrap="none" lIns="0" tIns="0" rIns="0" bIns="0" rtlCol="0" anchor="t"/>
          <a:lstStyle/>
          <a:p>
            <a:pPr algn="l" indent="0" marL="0">
              <a:lnSpc>
                <a:spcPts val="1350"/>
              </a:lnSpc>
              <a:buNone/>
            </a:pPr>
            <a:r>
              <a:rPr lang="en-US" sz="850" b="1" dirty="0">
                <a:solidFill>
                  <a:srgbClr val="384653"/>
                </a:solidFill>
                <a:latin typeface="Montserrat" pitchFamily="34" charset="0"/>
                <a:ea typeface="Montserrat" pitchFamily="34" charset="-122"/>
                <a:cs typeface="Montserrat" pitchFamily="34" charset="-120"/>
              </a:rPr>
              <a:t>Result:</a:t>
            </a:r>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 ✓ System correctly loaded persisted frequency data and applied higher ranking</a:t>
            </a:r>
            <a:endParaRPr lang="en-US" sz="850" dirty="0"/>
          </a:p>
        </p:txBody>
      </p:sp>
      <p:sp>
        <p:nvSpPr>
          <p:cNvPr id="14" name="Text 10"/>
          <p:cNvSpPr/>
          <p:nvPr/>
        </p:nvSpPr>
        <p:spPr>
          <a:xfrm>
            <a:off x="7455813" y="8955286"/>
            <a:ext cx="6745962" cy="348853"/>
          </a:xfrm>
          <a:prstGeom prst="rect">
            <a:avLst/>
          </a:prstGeom>
          <a:noFill/>
          <a:ln/>
        </p:spPr>
        <p:txBody>
          <a:bodyPr wrap="square" lIns="0" tIns="0" rIns="0" bIns="0" rtlCol="0" anchor="t"/>
          <a:lstStyle/>
          <a:p>
            <a:pPr algn="l" indent="0" marL="0">
              <a:lnSpc>
                <a:spcPts val="1350"/>
              </a:lnSpc>
              <a:buNone/>
            </a:pPr>
            <a:r>
              <a:rPr lang="en-US" sz="850" b="1" dirty="0">
                <a:solidFill>
                  <a:srgbClr val="384653"/>
                </a:solidFill>
                <a:latin typeface="Montserrat" pitchFamily="34" charset="0"/>
                <a:ea typeface="Montserrat" pitchFamily="34" charset="-122"/>
                <a:cs typeface="Montserrat" pitchFamily="34" charset="-120"/>
              </a:rPr>
              <a:t>Significance:</a:t>
            </a:r>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 Confirms that the persistence layer functions correctly, maintaining user preferences across sessions and enabling adaptive behaviour over time.</a:t>
            </a:r>
            <a:endParaRPr lang="en-US" sz="8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58309" y="780812"/>
            <a:ext cx="4988838"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System Limitations</a:t>
            </a:r>
            <a:endParaRPr lang="en-US" sz="3900" dirty="0"/>
          </a:p>
        </p:txBody>
      </p:sp>
      <p:sp>
        <p:nvSpPr>
          <p:cNvPr id="3" name="Text 1"/>
          <p:cNvSpPr/>
          <p:nvPr/>
        </p:nvSpPr>
        <p:spPr>
          <a:xfrm>
            <a:off x="758309" y="1783437"/>
            <a:ext cx="13113782"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Whilst the autocomplete system demonstrates strong performance and functionality, several limitations warrant consideration for real-world deployment and future development.</a:t>
            </a:r>
            <a:endParaRPr lang="en-US" sz="1450" dirty="0"/>
          </a:p>
        </p:txBody>
      </p:sp>
      <p:sp>
        <p:nvSpPr>
          <p:cNvPr id="4" name="Shape 2"/>
          <p:cNvSpPr/>
          <p:nvPr/>
        </p:nvSpPr>
        <p:spPr>
          <a:xfrm>
            <a:off x="758309" y="2887504"/>
            <a:ext cx="4244816" cy="4561165"/>
          </a:xfrm>
          <a:prstGeom prst="roundRect">
            <a:avLst>
              <a:gd name="adj" fmla="val 2585"/>
            </a:avLst>
          </a:prstGeom>
          <a:solidFill>
            <a:srgbClr val="F4FBFF"/>
          </a:solidFill>
          <a:ln/>
        </p:spPr>
      </p:sp>
      <p:sp>
        <p:nvSpPr>
          <p:cNvPr id="5" name="Shape 3"/>
          <p:cNvSpPr/>
          <p:nvPr/>
        </p:nvSpPr>
        <p:spPr>
          <a:xfrm>
            <a:off x="758309" y="2864644"/>
            <a:ext cx="4244816" cy="91440"/>
          </a:xfrm>
          <a:prstGeom prst="roundRect">
            <a:avLst>
              <a:gd name="adj" fmla="val 310990"/>
            </a:avLst>
          </a:prstGeom>
          <a:solidFill>
            <a:srgbClr val="063E5F"/>
          </a:solidFill>
          <a:ln/>
        </p:spPr>
      </p:sp>
      <p:sp>
        <p:nvSpPr>
          <p:cNvPr id="6" name="Shape 4"/>
          <p:cNvSpPr/>
          <p:nvPr/>
        </p:nvSpPr>
        <p:spPr>
          <a:xfrm>
            <a:off x="2596396" y="2603183"/>
            <a:ext cx="568643" cy="568643"/>
          </a:xfrm>
          <a:prstGeom prst="roundRect">
            <a:avLst>
              <a:gd name="adj" fmla="val 160804"/>
            </a:avLst>
          </a:prstGeom>
          <a:solidFill>
            <a:srgbClr val="063E5F"/>
          </a:solidFill>
          <a:ln/>
        </p:spPr>
      </p:sp>
      <p:sp>
        <p:nvSpPr>
          <p:cNvPr id="7" name="Text 5"/>
          <p:cNvSpPr/>
          <p:nvPr/>
        </p:nvSpPr>
        <p:spPr>
          <a:xfrm>
            <a:off x="2767013" y="2745343"/>
            <a:ext cx="227409" cy="284321"/>
          </a:xfrm>
          <a:prstGeom prst="rect">
            <a:avLst/>
          </a:prstGeom>
          <a:noFill/>
          <a:ln/>
        </p:spPr>
        <p:txBody>
          <a:bodyPr wrap="none" lIns="0" tIns="0" rIns="0" bIns="0" rtlCol="0" anchor="t"/>
          <a:lstStyle/>
          <a:p>
            <a:pPr algn="l" indent="0" marL="0">
              <a:lnSpc>
                <a:spcPts val="2850"/>
              </a:lnSpc>
              <a:buNone/>
            </a:pPr>
            <a:r>
              <a:rPr lang="en-US" sz="1750" b="1" dirty="0">
                <a:solidFill>
                  <a:srgbClr val="FFFFFF"/>
                </a:solidFill>
                <a:latin typeface="Barlow Bold" pitchFamily="34" charset="0"/>
                <a:ea typeface="Barlow Bold" pitchFamily="34" charset="-122"/>
                <a:cs typeface="Barlow Bold" pitchFamily="34" charset="-120"/>
              </a:rPr>
              <a:t>1</a:t>
            </a:r>
            <a:endParaRPr lang="en-US" sz="1750" dirty="0"/>
          </a:p>
        </p:txBody>
      </p:sp>
      <p:sp>
        <p:nvSpPr>
          <p:cNvPr id="8" name="Text 6"/>
          <p:cNvSpPr/>
          <p:nvPr/>
        </p:nvSpPr>
        <p:spPr>
          <a:xfrm>
            <a:off x="970717" y="3361373"/>
            <a:ext cx="3029188"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Bloom Filter False Positives</a:t>
            </a:r>
            <a:endParaRPr lang="en-US" sz="1950" dirty="0"/>
          </a:p>
        </p:txBody>
      </p:sp>
      <p:sp>
        <p:nvSpPr>
          <p:cNvPr id="9" name="Text 7"/>
          <p:cNvSpPr/>
          <p:nvPr/>
        </p:nvSpPr>
        <p:spPr>
          <a:xfrm>
            <a:off x="970717" y="3786783"/>
            <a:ext cx="3820001" cy="1516261"/>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The probabilistic nature of Bloom Filters means false positives are inevitable. When a false positive occurs, the system performs an unnecessary Trie lookup that ultimately yields no results.</a:t>
            </a:r>
            <a:endParaRPr lang="en-US" sz="1450" dirty="0"/>
          </a:p>
        </p:txBody>
      </p:sp>
      <p:sp>
        <p:nvSpPr>
          <p:cNvPr id="10" name="Text 8"/>
          <p:cNvSpPr/>
          <p:nvPr/>
        </p:nvSpPr>
        <p:spPr>
          <a:xfrm>
            <a:off x="970717" y="5416748"/>
            <a:ext cx="3820001" cy="1516261"/>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Whilst this doesn't impact accuracy of final output, it does represent a minor efficiency overhead. The false positive rate can be tuned by adjusting filter size and hash function count.</a:t>
            </a:r>
            <a:endParaRPr lang="en-US" sz="1450" dirty="0"/>
          </a:p>
        </p:txBody>
      </p:sp>
      <p:sp>
        <p:nvSpPr>
          <p:cNvPr id="11" name="Shape 9"/>
          <p:cNvSpPr/>
          <p:nvPr/>
        </p:nvSpPr>
        <p:spPr>
          <a:xfrm>
            <a:off x="5192673" y="2887504"/>
            <a:ext cx="4244935" cy="4561165"/>
          </a:xfrm>
          <a:prstGeom prst="roundRect">
            <a:avLst>
              <a:gd name="adj" fmla="val 2585"/>
            </a:avLst>
          </a:prstGeom>
          <a:solidFill>
            <a:srgbClr val="F4FBFF"/>
          </a:solidFill>
          <a:ln/>
        </p:spPr>
      </p:sp>
      <p:sp>
        <p:nvSpPr>
          <p:cNvPr id="12" name="Shape 10"/>
          <p:cNvSpPr/>
          <p:nvPr/>
        </p:nvSpPr>
        <p:spPr>
          <a:xfrm>
            <a:off x="5192673" y="2864644"/>
            <a:ext cx="4244935" cy="91440"/>
          </a:xfrm>
          <a:prstGeom prst="roundRect">
            <a:avLst>
              <a:gd name="adj" fmla="val 310990"/>
            </a:avLst>
          </a:prstGeom>
          <a:solidFill>
            <a:srgbClr val="2589C9"/>
          </a:solidFill>
          <a:ln/>
        </p:spPr>
      </p:sp>
      <p:sp>
        <p:nvSpPr>
          <p:cNvPr id="13" name="Shape 11"/>
          <p:cNvSpPr/>
          <p:nvPr/>
        </p:nvSpPr>
        <p:spPr>
          <a:xfrm>
            <a:off x="7030760" y="2603183"/>
            <a:ext cx="568643" cy="568643"/>
          </a:xfrm>
          <a:prstGeom prst="roundRect">
            <a:avLst>
              <a:gd name="adj" fmla="val 160804"/>
            </a:avLst>
          </a:prstGeom>
          <a:solidFill>
            <a:srgbClr val="2589C9"/>
          </a:solidFill>
          <a:ln/>
        </p:spPr>
      </p:sp>
      <p:sp>
        <p:nvSpPr>
          <p:cNvPr id="14" name="Text 12"/>
          <p:cNvSpPr/>
          <p:nvPr/>
        </p:nvSpPr>
        <p:spPr>
          <a:xfrm>
            <a:off x="7201376" y="2745343"/>
            <a:ext cx="227409" cy="284321"/>
          </a:xfrm>
          <a:prstGeom prst="rect">
            <a:avLst/>
          </a:prstGeom>
          <a:noFill/>
          <a:ln/>
        </p:spPr>
        <p:txBody>
          <a:bodyPr wrap="none" lIns="0" tIns="0" rIns="0" bIns="0" rtlCol="0" anchor="t"/>
          <a:lstStyle/>
          <a:p>
            <a:pPr algn="l" indent="0" marL="0">
              <a:lnSpc>
                <a:spcPts val="2850"/>
              </a:lnSpc>
              <a:buNone/>
            </a:pPr>
            <a:r>
              <a:rPr lang="en-US" sz="1750" b="1" dirty="0">
                <a:solidFill>
                  <a:srgbClr val="FFFFFF"/>
                </a:solidFill>
                <a:latin typeface="Barlow Bold" pitchFamily="34" charset="0"/>
                <a:ea typeface="Barlow Bold" pitchFamily="34" charset="-122"/>
                <a:cs typeface="Barlow Bold" pitchFamily="34" charset="-120"/>
              </a:rPr>
              <a:t>2</a:t>
            </a:r>
            <a:endParaRPr lang="en-US" sz="1750" dirty="0"/>
          </a:p>
        </p:txBody>
      </p:sp>
      <p:sp>
        <p:nvSpPr>
          <p:cNvPr id="15" name="Text 13"/>
          <p:cNvSpPr/>
          <p:nvPr/>
        </p:nvSpPr>
        <p:spPr>
          <a:xfrm>
            <a:off x="5405080" y="3361373"/>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Trie Memory Footprint</a:t>
            </a:r>
            <a:endParaRPr lang="en-US" sz="1950" dirty="0"/>
          </a:p>
        </p:txBody>
      </p:sp>
      <p:sp>
        <p:nvSpPr>
          <p:cNvPr id="16" name="Text 14"/>
          <p:cNvSpPr/>
          <p:nvPr/>
        </p:nvSpPr>
        <p:spPr>
          <a:xfrm>
            <a:off x="5405080" y="3786783"/>
            <a:ext cx="3820120" cy="2122765"/>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Memory consumption grows linearly with the total number of characters stored across all words. For extremely large dictionaries—such as comprehensive medical or technical vocabularies—this can become substantial.</a:t>
            </a:r>
            <a:endParaRPr lang="en-US" sz="1450" dirty="0"/>
          </a:p>
        </p:txBody>
      </p:sp>
      <p:sp>
        <p:nvSpPr>
          <p:cNvPr id="17" name="Text 15"/>
          <p:cNvSpPr/>
          <p:nvPr/>
        </p:nvSpPr>
        <p:spPr>
          <a:xfrm>
            <a:off x="5405080" y="6023253"/>
            <a:ext cx="3820120" cy="1213009"/>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In memory-constrained environments, the Trie's space requirements may necessitate alternative approaches or compressed variants.</a:t>
            </a:r>
            <a:endParaRPr lang="en-US" sz="1450" dirty="0"/>
          </a:p>
        </p:txBody>
      </p:sp>
      <p:sp>
        <p:nvSpPr>
          <p:cNvPr id="18" name="Shape 16"/>
          <p:cNvSpPr/>
          <p:nvPr/>
        </p:nvSpPr>
        <p:spPr>
          <a:xfrm>
            <a:off x="9627156" y="2887504"/>
            <a:ext cx="4244816" cy="4561165"/>
          </a:xfrm>
          <a:prstGeom prst="roundRect">
            <a:avLst>
              <a:gd name="adj" fmla="val 2585"/>
            </a:avLst>
          </a:prstGeom>
          <a:solidFill>
            <a:srgbClr val="F4FBFF"/>
          </a:solidFill>
          <a:ln/>
        </p:spPr>
      </p:sp>
      <p:sp>
        <p:nvSpPr>
          <p:cNvPr id="19" name="Shape 17"/>
          <p:cNvSpPr/>
          <p:nvPr/>
        </p:nvSpPr>
        <p:spPr>
          <a:xfrm>
            <a:off x="9627156" y="2864644"/>
            <a:ext cx="4244816" cy="91440"/>
          </a:xfrm>
          <a:prstGeom prst="roundRect">
            <a:avLst>
              <a:gd name="adj" fmla="val 310990"/>
            </a:avLst>
          </a:prstGeom>
          <a:solidFill>
            <a:srgbClr val="75BAE6"/>
          </a:solidFill>
          <a:ln/>
        </p:spPr>
      </p:sp>
      <p:sp>
        <p:nvSpPr>
          <p:cNvPr id="20" name="Shape 18"/>
          <p:cNvSpPr/>
          <p:nvPr/>
        </p:nvSpPr>
        <p:spPr>
          <a:xfrm>
            <a:off x="11465243" y="2603183"/>
            <a:ext cx="568643" cy="568643"/>
          </a:xfrm>
          <a:prstGeom prst="roundRect">
            <a:avLst>
              <a:gd name="adj" fmla="val 160804"/>
            </a:avLst>
          </a:prstGeom>
          <a:solidFill>
            <a:srgbClr val="75BAE6"/>
          </a:solidFill>
          <a:ln/>
        </p:spPr>
      </p:sp>
      <p:sp>
        <p:nvSpPr>
          <p:cNvPr id="21" name="Text 19"/>
          <p:cNvSpPr/>
          <p:nvPr/>
        </p:nvSpPr>
        <p:spPr>
          <a:xfrm>
            <a:off x="11635859" y="2745343"/>
            <a:ext cx="227409" cy="284321"/>
          </a:xfrm>
          <a:prstGeom prst="rect">
            <a:avLst/>
          </a:prstGeom>
          <a:noFill/>
          <a:ln/>
        </p:spPr>
        <p:txBody>
          <a:bodyPr wrap="none" lIns="0" tIns="0" rIns="0" bIns="0" rtlCol="0" anchor="t"/>
          <a:lstStyle/>
          <a:p>
            <a:pPr algn="l" indent="0" marL="0">
              <a:lnSpc>
                <a:spcPts val="2850"/>
              </a:lnSpc>
              <a:buNone/>
            </a:pPr>
            <a:r>
              <a:rPr lang="en-US" sz="1750" b="1" dirty="0">
                <a:solidFill>
                  <a:srgbClr val="000000"/>
                </a:solidFill>
                <a:latin typeface="Barlow Bold" pitchFamily="34" charset="0"/>
                <a:ea typeface="Barlow Bold" pitchFamily="34" charset="-122"/>
                <a:cs typeface="Barlow Bold" pitchFamily="34" charset="-120"/>
              </a:rPr>
              <a:t>3</a:t>
            </a:r>
            <a:endParaRPr lang="en-US" sz="1750" dirty="0"/>
          </a:p>
        </p:txBody>
      </p:sp>
      <p:sp>
        <p:nvSpPr>
          <p:cNvPr id="22" name="Text 20"/>
          <p:cNvSpPr/>
          <p:nvPr/>
        </p:nvSpPr>
        <p:spPr>
          <a:xfrm>
            <a:off x="9839563" y="3361373"/>
            <a:ext cx="2767727"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Command-Line Interface</a:t>
            </a:r>
            <a:endParaRPr lang="en-US" sz="1950" dirty="0"/>
          </a:p>
        </p:txBody>
      </p:sp>
      <p:sp>
        <p:nvSpPr>
          <p:cNvPr id="23" name="Text 21"/>
          <p:cNvSpPr/>
          <p:nvPr/>
        </p:nvSpPr>
        <p:spPr>
          <a:xfrm>
            <a:off x="9839563" y="3786783"/>
            <a:ext cx="3820001" cy="1819513"/>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The current implementation uses a CLI, which limits direct usability for typical end-users who expect graphical interfaces. Integration into applications would require significant interface development.</a:t>
            </a:r>
            <a:endParaRPr lang="en-US" sz="1450" dirty="0"/>
          </a:p>
        </p:txBody>
      </p:sp>
      <p:sp>
        <p:nvSpPr>
          <p:cNvPr id="24" name="Text 22"/>
          <p:cNvSpPr/>
          <p:nvPr/>
        </p:nvSpPr>
        <p:spPr>
          <a:xfrm>
            <a:off x="9839563" y="5720001"/>
            <a:ext cx="3820001" cy="1213009"/>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The CLI is suitable for demonstration and testing but not for production deployment in consumer-facing applications.</a:t>
            </a:r>
            <a:endParaRPr lang="en-US" sz="14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58309" y="1913453"/>
            <a:ext cx="6805732"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Future Scope &amp; Enhancements</a:t>
            </a:r>
            <a:endParaRPr lang="en-US" sz="3900" dirty="0"/>
          </a:p>
        </p:txBody>
      </p:sp>
      <p:sp>
        <p:nvSpPr>
          <p:cNvPr id="3" name="Text 1"/>
          <p:cNvSpPr/>
          <p:nvPr/>
        </p:nvSpPr>
        <p:spPr>
          <a:xfrm>
            <a:off x="758309" y="3153013"/>
            <a:ext cx="3100745" cy="623411"/>
          </a:xfrm>
          <a:prstGeom prst="rect">
            <a:avLst/>
          </a:prstGeom>
          <a:noFill/>
          <a:ln/>
        </p:spPr>
        <p:txBody>
          <a:bodyPr wrap="squar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Compressed Trie (Radix Tree)</a:t>
            </a:r>
            <a:endParaRPr lang="en-US" sz="1950" dirty="0"/>
          </a:p>
        </p:txBody>
      </p:sp>
      <p:sp>
        <p:nvSpPr>
          <p:cNvPr id="4" name="Text 2"/>
          <p:cNvSpPr/>
          <p:nvPr/>
        </p:nvSpPr>
        <p:spPr>
          <a:xfrm>
            <a:off x="758309" y="3890129"/>
            <a:ext cx="3100745" cy="2426018"/>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Implement a more memory-efficient Trie variant that compresses chains of single-child nodes. This could significantly reduce space complexity for large dictionaries whilst maintaining search efficiency.</a:t>
            </a:r>
            <a:endParaRPr lang="en-US" sz="1450" dirty="0"/>
          </a:p>
        </p:txBody>
      </p:sp>
      <p:sp>
        <p:nvSpPr>
          <p:cNvPr id="5" name="Text 3"/>
          <p:cNvSpPr/>
          <p:nvPr/>
        </p:nvSpPr>
        <p:spPr>
          <a:xfrm>
            <a:off x="4095988" y="3153013"/>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GUI &amp; Web Integration</a:t>
            </a:r>
            <a:endParaRPr lang="en-US" sz="1950" dirty="0"/>
          </a:p>
        </p:txBody>
      </p:sp>
      <p:sp>
        <p:nvSpPr>
          <p:cNvPr id="6" name="Text 4"/>
          <p:cNvSpPr/>
          <p:nvPr/>
        </p:nvSpPr>
        <p:spPr>
          <a:xfrm>
            <a:off x="4095988" y="3578423"/>
            <a:ext cx="3100745" cy="1819513"/>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Develop a graphical user interface or deploy the system as a RESTful web service API. This would enable broader application integration and improve end-user accessibility.</a:t>
            </a:r>
            <a:endParaRPr lang="en-US" sz="1450" dirty="0"/>
          </a:p>
        </p:txBody>
      </p:sp>
      <p:sp>
        <p:nvSpPr>
          <p:cNvPr id="7" name="Text 5"/>
          <p:cNvSpPr/>
          <p:nvPr/>
        </p:nvSpPr>
        <p:spPr>
          <a:xfrm>
            <a:off x="7433667" y="3153013"/>
            <a:ext cx="3100745" cy="623411"/>
          </a:xfrm>
          <a:prstGeom prst="rect">
            <a:avLst/>
          </a:prstGeom>
          <a:noFill/>
          <a:ln/>
        </p:spPr>
        <p:txBody>
          <a:bodyPr wrap="squar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Large-Scale Dictionary Support</a:t>
            </a:r>
            <a:endParaRPr lang="en-US" sz="1950" dirty="0"/>
          </a:p>
        </p:txBody>
      </p:sp>
      <p:sp>
        <p:nvSpPr>
          <p:cNvPr id="8" name="Text 6"/>
          <p:cNvSpPr/>
          <p:nvPr/>
        </p:nvSpPr>
        <p:spPr>
          <a:xfrm>
            <a:off x="7433667" y="3890129"/>
            <a:ext cx="3100745" cy="2122765"/>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Optimize and rigorously test the system with massive dictionaries containing millions of words. This may require distributed data structures or database-backed storage solutions.</a:t>
            </a:r>
            <a:endParaRPr lang="en-US" sz="1450" dirty="0"/>
          </a:p>
        </p:txBody>
      </p:sp>
      <p:sp>
        <p:nvSpPr>
          <p:cNvPr id="9" name="Text 7"/>
          <p:cNvSpPr/>
          <p:nvPr/>
        </p:nvSpPr>
        <p:spPr>
          <a:xfrm>
            <a:off x="10771346" y="3153013"/>
            <a:ext cx="2623661"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Context-Aware Ranking</a:t>
            </a:r>
            <a:endParaRPr lang="en-US" sz="1950" dirty="0"/>
          </a:p>
        </p:txBody>
      </p:sp>
      <p:sp>
        <p:nvSpPr>
          <p:cNvPr id="10" name="Text 8"/>
          <p:cNvSpPr/>
          <p:nvPr/>
        </p:nvSpPr>
        <p:spPr>
          <a:xfrm>
            <a:off x="10771346" y="3578423"/>
            <a:ext cx="3100745" cy="2122765"/>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Incorporate machine learning models to consider context through n-gram analysis. This would enable even smarter suggestions based on word sequences rather than just individual word frequencies.</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760934"/>
            <a:ext cx="8574643"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Introduction to Autocomplete Systems</a:t>
            </a:r>
            <a:endParaRPr lang="en-US" sz="3900" dirty="0"/>
          </a:p>
        </p:txBody>
      </p:sp>
      <p:sp>
        <p:nvSpPr>
          <p:cNvPr id="3" name="Text 1"/>
          <p:cNvSpPr/>
          <p:nvPr/>
        </p:nvSpPr>
        <p:spPr>
          <a:xfrm>
            <a:off x="758309" y="2858333"/>
            <a:ext cx="3090862" cy="374094"/>
          </a:xfrm>
          <a:prstGeom prst="rect">
            <a:avLst/>
          </a:prstGeom>
          <a:noFill/>
          <a:ln/>
        </p:spPr>
        <p:txBody>
          <a:bodyPr wrap="none" lIns="0" tIns="0" rIns="0" bIns="0" rtlCol="0" anchor="t"/>
          <a:lstStyle/>
          <a:p>
            <a:pPr algn="l" indent="0" marL="0">
              <a:lnSpc>
                <a:spcPts val="2900"/>
              </a:lnSpc>
              <a:buNone/>
            </a:pPr>
            <a:r>
              <a:rPr lang="en-US" sz="2350" b="1" dirty="0">
                <a:solidFill>
                  <a:srgbClr val="2E3C4E"/>
                </a:solidFill>
                <a:latin typeface="Barlow Bold" pitchFamily="34" charset="0"/>
                <a:ea typeface="Barlow Bold" pitchFamily="34" charset="-122"/>
                <a:cs typeface="Barlow Bold" pitchFamily="34" charset="-120"/>
              </a:rPr>
              <a:t>What is Autocomplete?</a:t>
            </a:r>
            <a:endParaRPr lang="en-US" sz="2350" dirty="0"/>
          </a:p>
        </p:txBody>
      </p:sp>
      <p:sp>
        <p:nvSpPr>
          <p:cNvPr id="4" name="Text 2"/>
          <p:cNvSpPr/>
          <p:nvPr/>
        </p:nvSpPr>
        <p:spPr>
          <a:xfrm>
            <a:off x="758309" y="3421975"/>
            <a:ext cx="7683222" cy="1213009"/>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Autocomplete is a sophisticated system that predicts and suggests words as a user types, significantly reducing typing effort and minimizing input errors. This technology has become ubiquitous in modern applications, from search engines to mobile keyboards, enhancing user experience through intelligent prediction.</a:t>
            </a:r>
            <a:endParaRPr lang="en-US" sz="1450" dirty="0"/>
          </a:p>
        </p:txBody>
      </p:sp>
      <p:sp>
        <p:nvSpPr>
          <p:cNvPr id="5" name="Text 3"/>
          <p:cNvSpPr/>
          <p:nvPr/>
        </p:nvSpPr>
        <p:spPr>
          <a:xfrm>
            <a:off x="758309" y="4824532"/>
            <a:ext cx="2993350" cy="374094"/>
          </a:xfrm>
          <a:prstGeom prst="rect">
            <a:avLst/>
          </a:prstGeom>
          <a:noFill/>
          <a:ln/>
        </p:spPr>
        <p:txBody>
          <a:bodyPr wrap="none" lIns="0" tIns="0" rIns="0" bIns="0" rtlCol="0" anchor="t"/>
          <a:lstStyle/>
          <a:p>
            <a:pPr algn="l" indent="0" marL="0">
              <a:lnSpc>
                <a:spcPts val="2900"/>
              </a:lnSpc>
              <a:buNone/>
            </a:pPr>
            <a:r>
              <a:rPr lang="en-US" sz="2350" b="1" dirty="0">
                <a:solidFill>
                  <a:srgbClr val="2E3C4E"/>
                </a:solidFill>
                <a:latin typeface="Barlow Bold" pitchFamily="34" charset="0"/>
                <a:ea typeface="Barlow Bold" pitchFamily="34" charset="-122"/>
                <a:cs typeface="Barlow Bold" pitchFamily="34" charset="-120"/>
              </a:rPr>
              <a:t>Project Goal</a:t>
            </a:r>
            <a:endParaRPr lang="en-US" sz="2350" dirty="0"/>
          </a:p>
        </p:txBody>
      </p:sp>
      <p:sp>
        <p:nvSpPr>
          <p:cNvPr id="6" name="Text 4"/>
          <p:cNvSpPr/>
          <p:nvPr/>
        </p:nvSpPr>
        <p:spPr>
          <a:xfrm>
            <a:off x="758309" y="5388173"/>
            <a:ext cx="7683222"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Our objective is to design and implement a highly efficient autocomplete system that delivers instant suggestions whilst maintaining low memory overhead and adapting to user behaviour over time.</a:t>
            </a:r>
            <a:endParaRPr lang="en-US" sz="1450" dirty="0"/>
          </a:p>
        </p:txBody>
      </p:sp>
      <p:sp>
        <p:nvSpPr>
          <p:cNvPr id="7" name="Text 5"/>
          <p:cNvSpPr/>
          <p:nvPr/>
        </p:nvSpPr>
        <p:spPr>
          <a:xfrm>
            <a:off x="8911590" y="2858333"/>
            <a:ext cx="2993350" cy="374094"/>
          </a:xfrm>
          <a:prstGeom prst="rect">
            <a:avLst/>
          </a:prstGeom>
          <a:noFill/>
          <a:ln/>
        </p:spPr>
        <p:txBody>
          <a:bodyPr wrap="none" lIns="0" tIns="0" rIns="0" bIns="0" rtlCol="0" anchor="t"/>
          <a:lstStyle/>
          <a:p>
            <a:pPr algn="l" indent="0" marL="0">
              <a:lnSpc>
                <a:spcPts val="2900"/>
              </a:lnSpc>
              <a:buNone/>
            </a:pPr>
            <a:r>
              <a:rPr lang="en-US" sz="2350" b="1" dirty="0">
                <a:solidFill>
                  <a:srgbClr val="2E3C4E"/>
                </a:solidFill>
                <a:latin typeface="Barlow Bold" pitchFamily="34" charset="0"/>
                <a:ea typeface="Barlow Bold" pitchFamily="34" charset="-122"/>
                <a:cs typeface="Barlow Bold" pitchFamily="34" charset="-120"/>
              </a:rPr>
              <a:t>Core Technologies</a:t>
            </a:r>
            <a:endParaRPr lang="en-US" sz="2350" dirty="0"/>
          </a:p>
        </p:txBody>
      </p:sp>
      <p:sp>
        <p:nvSpPr>
          <p:cNvPr id="8" name="Text 6"/>
          <p:cNvSpPr/>
          <p:nvPr/>
        </p:nvSpPr>
        <p:spPr>
          <a:xfrm>
            <a:off x="8911590" y="3421975"/>
            <a:ext cx="4968002" cy="606504"/>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384653"/>
                </a:solidFill>
                <a:latin typeface="Montserrat" pitchFamily="34" charset="0"/>
                <a:ea typeface="Montserrat" pitchFamily="34" charset="-122"/>
                <a:cs typeface="Montserrat" pitchFamily="34" charset="-120"/>
              </a:rPr>
              <a:t>Trie:</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Enables rapid prefix-based word searching with optimal time complexity</a:t>
            </a:r>
            <a:endParaRPr lang="en-US" sz="1450" dirty="0"/>
          </a:p>
        </p:txBody>
      </p:sp>
      <p:sp>
        <p:nvSpPr>
          <p:cNvPr id="9" name="Text 7"/>
          <p:cNvSpPr/>
          <p:nvPr/>
        </p:nvSpPr>
        <p:spPr>
          <a:xfrm>
            <a:off x="8911590" y="4094798"/>
            <a:ext cx="4968002" cy="606504"/>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384653"/>
                </a:solidFill>
                <a:latin typeface="Montserrat" pitchFamily="34" charset="0"/>
                <a:ea typeface="Montserrat" pitchFamily="34" charset="-122"/>
                <a:cs typeface="Montserrat" pitchFamily="34" charset="-120"/>
              </a:rPr>
              <a:t>Bloom Filter:</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Provides probabilistic checking to eliminate invalid prefix queries</a:t>
            </a:r>
            <a:endParaRPr lang="en-US" sz="1450" dirty="0"/>
          </a:p>
        </p:txBody>
      </p:sp>
      <p:sp>
        <p:nvSpPr>
          <p:cNvPr id="10" name="Text 8"/>
          <p:cNvSpPr/>
          <p:nvPr/>
        </p:nvSpPr>
        <p:spPr>
          <a:xfrm>
            <a:off x="8911590" y="4767620"/>
            <a:ext cx="4968002" cy="606504"/>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384653"/>
                </a:solidFill>
                <a:latin typeface="Montserrat" pitchFamily="34" charset="0"/>
                <a:ea typeface="Montserrat" pitchFamily="34" charset="-122"/>
                <a:cs typeface="Montserrat" pitchFamily="34" charset="-120"/>
              </a:rPr>
              <a:t>Persistence:</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Creates an adaptive, personalised experience across sessions</a:t>
            </a:r>
            <a:endParaRPr lang="en-US" sz="14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531257" y="365284"/>
            <a:ext cx="6641544" cy="830104"/>
          </a:xfrm>
          <a:prstGeom prst="rect">
            <a:avLst/>
          </a:prstGeom>
          <a:noFill/>
          <a:ln/>
        </p:spPr>
        <p:txBody>
          <a:bodyPr wrap="none" lIns="0" tIns="0" rIns="0" bIns="0" rtlCol="0" anchor="t"/>
          <a:lstStyle/>
          <a:p>
            <a:pPr algn="l" indent="0" marL="0">
              <a:lnSpc>
                <a:spcPts val="6500"/>
              </a:lnSpc>
              <a:buNone/>
            </a:pPr>
            <a:r>
              <a:rPr lang="en-US" sz="5200" b="1" dirty="0">
                <a:solidFill>
                  <a:srgbClr val="2589C9"/>
                </a:solidFill>
                <a:latin typeface="Barlow Bold" pitchFamily="34" charset="0"/>
                <a:ea typeface="Barlow Bold" pitchFamily="34" charset="-122"/>
                <a:cs typeface="Barlow Bold" pitchFamily="34" charset="-120"/>
              </a:rPr>
              <a:t>Conclusion</a:t>
            </a:r>
            <a:endParaRPr lang="en-US" sz="5200" dirty="0"/>
          </a:p>
        </p:txBody>
      </p:sp>
      <p:sp>
        <p:nvSpPr>
          <p:cNvPr id="3" name="Shape 1"/>
          <p:cNvSpPr/>
          <p:nvPr/>
        </p:nvSpPr>
        <p:spPr>
          <a:xfrm>
            <a:off x="531257" y="1510661"/>
            <a:ext cx="13567886" cy="23336"/>
          </a:xfrm>
          <a:prstGeom prst="rect">
            <a:avLst/>
          </a:prstGeom>
          <a:solidFill>
            <a:srgbClr val="384653">
              <a:alpha val="50000"/>
            </a:srgbClr>
          </a:solidFill>
          <a:ln/>
        </p:spPr>
      </p:sp>
      <p:sp>
        <p:nvSpPr>
          <p:cNvPr id="4" name="Text 2"/>
          <p:cNvSpPr/>
          <p:nvPr/>
        </p:nvSpPr>
        <p:spPr>
          <a:xfrm>
            <a:off x="531257" y="1801892"/>
            <a:ext cx="1992392" cy="248960"/>
          </a:xfrm>
          <a:prstGeom prst="rect">
            <a:avLst/>
          </a:prstGeom>
          <a:noFill/>
          <a:ln/>
        </p:spPr>
        <p:txBody>
          <a:bodyPr wrap="none" lIns="0" tIns="0" rIns="0" bIns="0" rtlCol="0" anchor="t"/>
          <a:lstStyle/>
          <a:p>
            <a:pPr algn="l" indent="0" marL="0">
              <a:lnSpc>
                <a:spcPts val="1950"/>
              </a:lnSpc>
              <a:buNone/>
            </a:pPr>
            <a:r>
              <a:rPr lang="en-US" sz="1550" b="1" dirty="0">
                <a:solidFill>
                  <a:srgbClr val="2E3C4E"/>
                </a:solidFill>
                <a:latin typeface="Barlow Bold" pitchFamily="34" charset="0"/>
                <a:ea typeface="Barlow Bold" pitchFamily="34" charset="-122"/>
                <a:cs typeface="Barlow Bold" pitchFamily="34" charset="-120"/>
              </a:rPr>
              <a:t>Project Summary</a:t>
            </a:r>
            <a:endParaRPr lang="en-US" sz="1550" dirty="0"/>
          </a:p>
        </p:txBody>
      </p:sp>
      <p:sp>
        <p:nvSpPr>
          <p:cNvPr id="5" name="Text 3"/>
          <p:cNvSpPr/>
          <p:nvPr/>
        </p:nvSpPr>
        <p:spPr>
          <a:xfrm>
            <a:off x="531257" y="2176939"/>
            <a:ext cx="8017550" cy="605790"/>
          </a:xfrm>
          <a:prstGeom prst="rect">
            <a:avLst/>
          </a:prstGeom>
          <a:noFill/>
          <a:ln/>
        </p:spPr>
        <p:txBody>
          <a:bodyPr wrap="squar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This project successfully designed and implemented an efficient autocomplete system by strategically combining the complementary strengths of a Trie data structure and a Bloom Filter. The system effectively balances speed and memory efficiency whilst providing relevant, frequency-based suggestions.</a:t>
            </a:r>
            <a:endParaRPr lang="en-US" sz="950" dirty="0"/>
          </a:p>
        </p:txBody>
      </p:sp>
      <p:sp>
        <p:nvSpPr>
          <p:cNvPr id="6" name="Text 4"/>
          <p:cNvSpPr/>
          <p:nvPr/>
        </p:nvSpPr>
        <p:spPr>
          <a:xfrm>
            <a:off x="531257" y="2896195"/>
            <a:ext cx="8017550" cy="605790"/>
          </a:xfrm>
          <a:prstGeom prst="rect">
            <a:avLst/>
          </a:prstGeom>
          <a:noFill/>
          <a:ln/>
        </p:spPr>
        <p:txBody>
          <a:bodyPr wrap="squar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The persistence layer enables the system to adapt and personalise its rankings based on user history, making it progressively more useful over time. Through rigorous testing and evaluation, we've demonstrated that this architecture provides a practical, scalable solution to the autocomplete challenge.</a:t>
            </a:r>
            <a:endParaRPr lang="en-US" sz="950" dirty="0"/>
          </a:p>
        </p:txBody>
      </p:sp>
      <p:sp>
        <p:nvSpPr>
          <p:cNvPr id="7" name="Text 5"/>
          <p:cNvSpPr/>
          <p:nvPr/>
        </p:nvSpPr>
        <p:spPr>
          <a:xfrm>
            <a:off x="531257" y="3628072"/>
            <a:ext cx="1992392" cy="248960"/>
          </a:xfrm>
          <a:prstGeom prst="rect">
            <a:avLst/>
          </a:prstGeom>
          <a:noFill/>
          <a:ln/>
        </p:spPr>
        <p:txBody>
          <a:bodyPr wrap="none" lIns="0" tIns="0" rIns="0" bIns="0" rtlCol="0" anchor="t"/>
          <a:lstStyle/>
          <a:p>
            <a:pPr algn="l" indent="0" marL="0">
              <a:lnSpc>
                <a:spcPts val="1950"/>
              </a:lnSpc>
              <a:buNone/>
            </a:pPr>
            <a:r>
              <a:rPr lang="en-US" sz="1550" b="1" dirty="0">
                <a:solidFill>
                  <a:srgbClr val="2E3C4E"/>
                </a:solidFill>
                <a:latin typeface="Barlow Bold" pitchFamily="34" charset="0"/>
                <a:ea typeface="Barlow Bold" pitchFamily="34" charset="-122"/>
                <a:cs typeface="Barlow Bold" pitchFamily="34" charset="-120"/>
              </a:rPr>
              <a:t>Key Achievements</a:t>
            </a:r>
            <a:endParaRPr lang="en-US" sz="1550" dirty="0"/>
          </a:p>
        </p:txBody>
      </p:sp>
      <p:sp>
        <p:nvSpPr>
          <p:cNvPr id="8" name="Text 6"/>
          <p:cNvSpPr/>
          <p:nvPr/>
        </p:nvSpPr>
        <p:spPr>
          <a:xfrm>
            <a:off x="531257" y="4003119"/>
            <a:ext cx="8017550" cy="201930"/>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84653"/>
                </a:solidFill>
                <a:latin typeface="Montserrat" pitchFamily="34" charset="0"/>
                <a:ea typeface="Montserrat" pitchFamily="34" charset="-122"/>
                <a:cs typeface="Montserrat" pitchFamily="34" charset="-120"/>
              </a:rPr>
              <a:t>Implemented efficient O(L) prefix searching with Trie structure</a:t>
            </a:r>
            <a:endParaRPr lang="en-US" sz="950" dirty="0"/>
          </a:p>
        </p:txBody>
      </p:sp>
      <p:sp>
        <p:nvSpPr>
          <p:cNvPr id="9" name="Text 7"/>
          <p:cNvSpPr/>
          <p:nvPr/>
        </p:nvSpPr>
        <p:spPr>
          <a:xfrm>
            <a:off x="531257" y="4249103"/>
            <a:ext cx="8017550" cy="201930"/>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84653"/>
                </a:solidFill>
                <a:latin typeface="Montserrat" pitchFamily="34" charset="0"/>
                <a:ea typeface="Montserrat" pitchFamily="34" charset="-122"/>
                <a:cs typeface="Montserrat" pitchFamily="34" charset="-120"/>
              </a:rPr>
              <a:t>Achieved space-efficient filtering with Bloom Filter integration</a:t>
            </a:r>
            <a:endParaRPr lang="en-US" sz="950" dirty="0"/>
          </a:p>
        </p:txBody>
      </p:sp>
      <p:sp>
        <p:nvSpPr>
          <p:cNvPr id="10" name="Text 8"/>
          <p:cNvSpPr/>
          <p:nvPr/>
        </p:nvSpPr>
        <p:spPr>
          <a:xfrm>
            <a:off x="531257" y="4495086"/>
            <a:ext cx="8017550" cy="201930"/>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84653"/>
                </a:solidFill>
                <a:latin typeface="Montserrat" pitchFamily="34" charset="0"/>
                <a:ea typeface="Montserrat" pitchFamily="34" charset="-122"/>
                <a:cs typeface="Montserrat" pitchFamily="34" charset="-120"/>
              </a:rPr>
              <a:t>Created adaptive ranking system with frequency tracking</a:t>
            </a:r>
            <a:endParaRPr lang="en-US" sz="950" dirty="0"/>
          </a:p>
        </p:txBody>
      </p:sp>
      <p:sp>
        <p:nvSpPr>
          <p:cNvPr id="11" name="Text 9"/>
          <p:cNvSpPr/>
          <p:nvPr/>
        </p:nvSpPr>
        <p:spPr>
          <a:xfrm>
            <a:off x="531257" y="4741069"/>
            <a:ext cx="8017550" cy="201930"/>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84653"/>
                </a:solidFill>
                <a:latin typeface="Montserrat" pitchFamily="34" charset="0"/>
                <a:ea typeface="Montserrat" pitchFamily="34" charset="-122"/>
                <a:cs typeface="Montserrat" pitchFamily="34" charset="-120"/>
              </a:rPr>
              <a:t>Developed robust persistence for cross-session learning</a:t>
            </a:r>
            <a:endParaRPr lang="en-US" sz="950" dirty="0"/>
          </a:p>
        </p:txBody>
      </p:sp>
      <p:pic>
        <p:nvPicPr>
          <p:cNvPr id="12" name="Image 0" descr="preencoded.png">    </p:cNvPr>
          <p:cNvPicPr>
            <a:picLocks noChangeAspect="1"/>
          </p:cNvPicPr>
          <p:nvPr/>
        </p:nvPicPr>
        <p:blipFill>
          <a:blip r:embed="rId1"/>
          <a:stretch>
            <a:fillRect/>
          </a:stretch>
        </p:blipFill>
        <p:spPr>
          <a:xfrm>
            <a:off x="8864322" y="1817727"/>
            <a:ext cx="4980146" cy="4980146"/>
          </a:xfrm>
          <a:prstGeom prst="rect">
            <a:avLst/>
          </a:prstGeom>
        </p:spPr>
      </p:pic>
      <p:sp>
        <p:nvSpPr>
          <p:cNvPr id="13" name="Text 10"/>
          <p:cNvSpPr/>
          <p:nvPr/>
        </p:nvSpPr>
        <p:spPr>
          <a:xfrm>
            <a:off x="8864322" y="6939796"/>
            <a:ext cx="4582716" cy="572810"/>
          </a:xfrm>
          <a:prstGeom prst="rect">
            <a:avLst/>
          </a:prstGeom>
          <a:noFill/>
          <a:ln/>
        </p:spPr>
        <p:txBody>
          <a:bodyPr wrap="none" lIns="0" tIns="0" rIns="0" bIns="0" rtlCol="0" anchor="t"/>
          <a:lstStyle/>
          <a:p>
            <a:pPr algn="l" indent="0" marL="0">
              <a:lnSpc>
                <a:spcPts val="4500"/>
              </a:lnSpc>
              <a:buNone/>
            </a:pPr>
            <a:r>
              <a:rPr lang="en-US" sz="3600" b="1" dirty="0">
                <a:solidFill>
                  <a:srgbClr val="75BAE6"/>
                </a:solidFill>
                <a:latin typeface="Barlow Bold" pitchFamily="34" charset="0"/>
                <a:ea typeface="Barlow Bold" pitchFamily="34" charset="-122"/>
                <a:cs typeface="Barlow Bold" pitchFamily="34" charset="-120"/>
              </a:rPr>
              <a:t>Thank You</a:t>
            </a:r>
            <a:endParaRPr lang="en-US" sz="3600" dirty="0"/>
          </a:p>
        </p:txBody>
      </p:sp>
      <p:sp>
        <p:nvSpPr>
          <p:cNvPr id="14" name="Text 11"/>
          <p:cNvSpPr/>
          <p:nvPr/>
        </p:nvSpPr>
        <p:spPr>
          <a:xfrm>
            <a:off x="8864322" y="7638693"/>
            <a:ext cx="2656642" cy="331946"/>
          </a:xfrm>
          <a:prstGeom prst="rect">
            <a:avLst/>
          </a:prstGeom>
          <a:noFill/>
          <a:ln/>
        </p:spPr>
        <p:txBody>
          <a:bodyPr wrap="none" lIns="0" tIns="0" rIns="0" bIns="0" rtlCol="0" anchor="t"/>
          <a:lstStyle/>
          <a:p>
            <a:pPr algn="l" indent="0" marL="0">
              <a:lnSpc>
                <a:spcPts val="2600"/>
              </a:lnSpc>
              <a:buNone/>
            </a:pPr>
            <a:r>
              <a:rPr lang="en-US" sz="2050" b="1" dirty="0">
                <a:solidFill>
                  <a:srgbClr val="2E3C4E"/>
                </a:solidFill>
                <a:latin typeface="Barlow Bold" pitchFamily="34" charset="0"/>
                <a:ea typeface="Barlow Bold" pitchFamily="34" charset="-122"/>
                <a:cs typeface="Barlow Bold" pitchFamily="34" charset="-120"/>
              </a:rPr>
              <a:t>Questions?</a:t>
            </a:r>
            <a:endParaRPr lang="en-US" sz="2050" dirty="0"/>
          </a:p>
        </p:txBody>
      </p:sp>
      <p:sp>
        <p:nvSpPr>
          <p:cNvPr id="15" name="Text 12"/>
          <p:cNvSpPr/>
          <p:nvPr/>
        </p:nvSpPr>
        <p:spPr>
          <a:xfrm>
            <a:off x="8864322" y="8096726"/>
            <a:ext cx="5242322" cy="403860"/>
          </a:xfrm>
          <a:prstGeom prst="rect">
            <a:avLst/>
          </a:prstGeom>
          <a:noFill/>
          <a:ln/>
        </p:spPr>
        <p:txBody>
          <a:bodyPr wrap="squar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I'm happy to discuss any aspect of the implementation, from data structure choices to algorithmic complexity or future enhancement possibilities.</a:t>
            </a:r>
            <a:endParaRPr lang="en-US" sz="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56166" y="520898"/>
            <a:ext cx="4477583" cy="559713"/>
          </a:xfrm>
          <a:prstGeom prst="rect">
            <a:avLst/>
          </a:prstGeom>
          <a:noFill/>
          <a:ln/>
        </p:spPr>
        <p:txBody>
          <a:bodyPr wrap="none" lIns="0" tIns="0" rIns="0" bIns="0" rtlCol="0" anchor="t"/>
          <a:lstStyle/>
          <a:p>
            <a:pPr algn="l" indent="0" marL="0">
              <a:lnSpc>
                <a:spcPts val="4400"/>
              </a:lnSpc>
              <a:buNone/>
            </a:pPr>
            <a:r>
              <a:rPr lang="en-US" sz="3500" b="1" dirty="0">
                <a:solidFill>
                  <a:srgbClr val="2E3C4E"/>
                </a:solidFill>
                <a:latin typeface="Barlow Bold" pitchFamily="34" charset="0"/>
                <a:ea typeface="Barlow Bold" pitchFamily="34" charset="-122"/>
                <a:cs typeface="Barlow Bold" pitchFamily="34" charset="-120"/>
              </a:rPr>
              <a:t>Problem Statement</a:t>
            </a:r>
            <a:endParaRPr lang="en-US" sz="3500" dirty="0"/>
          </a:p>
        </p:txBody>
      </p:sp>
      <p:sp>
        <p:nvSpPr>
          <p:cNvPr id="4" name="Text 1"/>
          <p:cNvSpPr/>
          <p:nvPr/>
        </p:nvSpPr>
        <p:spPr>
          <a:xfrm>
            <a:off x="756166" y="1335762"/>
            <a:ext cx="7631668" cy="816531"/>
          </a:xfrm>
          <a:prstGeom prst="rect">
            <a:avLst/>
          </a:prstGeom>
          <a:noFill/>
          <a:ln/>
        </p:spPr>
        <p:txBody>
          <a:bodyPr wrap="square" lIns="0" tIns="0" rIns="0" bIns="0" rtlCol="0" anchor="t"/>
          <a:lstStyle/>
          <a:p>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The fundamental challenge is to build a system capable of handling the complex demands of real-time word prediction whilst maintaining exceptional performance and user satisfaction.</a:t>
            </a:r>
            <a:endParaRPr lang="en-US" sz="1300" dirty="0"/>
          </a:p>
        </p:txBody>
      </p:sp>
      <p:sp>
        <p:nvSpPr>
          <p:cNvPr id="5" name="Shape 2"/>
          <p:cNvSpPr/>
          <p:nvPr/>
        </p:nvSpPr>
        <p:spPr>
          <a:xfrm>
            <a:off x="756166" y="2343626"/>
            <a:ext cx="7631668" cy="1281708"/>
          </a:xfrm>
          <a:prstGeom prst="roundRect">
            <a:avLst>
              <a:gd name="adj" fmla="val 19913"/>
            </a:avLst>
          </a:prstGeom>
          <a:solidFill>
            <a:srgbClr val="D4E9F7"/>
          </a:solidFill>
          <a:ln w="7620">
            <a:solidFill>
              <a:srgbClr val="BACFDD"/>
            </a:solidFill>
            <a:prstDash val="solid"/>
          </a:ln>
        </p:spPr>
      </p:sp>
      <p:sp>
        <p:nvSpPr>
          <p:cNvPr id="6" name="Text 3"/>
          <p:cNvSpPr/>
          <p:nvPr/>
        </p:nvSpPr>
        <p:spPr>
          <a:xfrm>
            <a:off x="933926" y="2521387"/>
            <a:ext cx="2238732" cy="279797"/>
          </a:xfrm>
          <a:prstGeom prst="rect">
            <a:avLst/>
          </a:prstGeom>
          <a:noFill/>
          <a:ln/>
        </p:spPr>
        <p:txBody>
          <a:bodyPr wrap="none" lIns="0" tIns="0" rIns="0" bIns="0" rtlCol="0" anchor="t"/>
          <a:lstStyle/>
          <a:p>
            <a:pPr algn="l" indent="0" marL="0">
              <a:lnSpc>
                <a:spcPts val="2200"/>
              </a:lnSpc>
              <a:buNone/>
            </a:pPr>
            <a:r>
              <a:rPr lang="en-US" sz="1750" b="1" dirty="0">
                <a:solidFill>
                  <a:srgbClr val="384653"/>
                </a:solidFill>
                <a:latin typeface="Barlow Bold" pitchFamily="34" charset="0"/>
                <a:ea typeface="Barlow Bold" pitchFamily="34" charset="-122"/>
                <a:cs typeface="Barlow Bold" pitchFamily="34" charset="-120"/>
              </a:rPr>
              <a:t>Instant Retrieval</a:t>
            </a:r>
            <a:endParaRPr lang="en-US" sz="1750" dirty="0"/>
          </a:p>
        </p:txBody>
      </p:sp>
      <p:sp>
        <p:nvSpPr>
          <p:cNvPr id="7" name="Text 4"/>
          <p:cNvSpPr/>
          <p:nvPr/>
        </p:nvSpPr>
        <p:spPr>
          <a:xfrm>
            <a:off x="933926" y="2903220"/>
            <a:ext cx="7276148" cy="544354"/>
          </a:xfrm>
          <a:prstGeom prst="rect">
            <a:avLst/>
          </a:prstGeom>
          <a:noFill/>
          <a:ln/>
        </p:spPr>
        <p:txBody>
          <a:bodyPr wrap="square" lIns="0" tIns="0" rIns="0" bIns="0" rtlCol="0" anchor="t"/>
          <a:lstStyle/>
          <a:p>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Deliver suggestions in milliseconds based on user's typed prefix, ensuring seamless interaction</a:t>
            </a:r>
            <a:endParaRPr lang="en-US" sz="1300" dirty="0"/>
          </a:p>
        </p:txBody>
      </p:sp>
      <p:sp>
        <p:nvSpPr>
          <p:cNvPr id="8" name="Shape 5"/>
          <p:cNvSpPr/>
          <p:nvPr/>
        </p:nvSpPr>
        <p:spPr>
          <a:xfrm>
            <a:off x="756166" y="3795474"/>
            <a:ext cx="7631668" cy="1281708"/>
          </a:xfrm>
          <a:prstGeom prst="roundRect">
            <a:avLst>
              <a:gd name="adj" fmla="val 19913"/>
            </a:avLst>
          </a:prstGeom>
          <a:solidFill>
            <a:srgbClr val="D4E9F7"/>
          </a:solidFill>
          <a:ln w="7620">
            <a:solidFill>
              <a:srgbClr val="BACFDD"/>
            </a:solidFill>
            <a:prstDash val="solid"/>
          </a:ln>
        </p:spPr>
      </p:sp>
      <p:sp>
        <p:nvSpPr>
          <p:cNvPr id="9" name="Text 6"/>
          <p:cNvSpPr/>
          <p:nvPr/>
        </p:nvSpPr>
        <p:spPr>
          <a:xfrm>
            <a:off x="933926" y="3973235"/>
            <a:ext cx="2238732" cy="279797"/>
          </a:xfrm>
          <a:prstGeom prst="rect">
            <a:avLst/>
          </a:prstGeom>
          <a:noFill/>
          <a:ln/>
        </p:spPr>
        <p:txBody>
          <a:bodyPr wrap="none" lIns="0" tIns="0" rIns="0" bIns="0" rtlCol="0" anchor="t"/>
          <a:lstStyle/>
          <a:p>
            <a:pPr algn="l" indent="0" marL="0">
              <a:lnSpc>
                <a:spcPts val="2200"/>
              </a:lnSpc>
              <a:buNone/>
            </a:pPr>
            <a:r>
              <a:rPr lang="en-US" sz="1750" b="1" dirty="0">
                <a:solidFill>
                  <a:srgbClr val="384653"/>
                </a:solidFill>
                <a:latin typeface="Barlow Bold" pitchFamily="34" charset="0"/>
                <a:ea typeface="Barlow Bold" pitchFamily="34" charset="-122"/>
                <a:cs typeface="Barlow Bold" pitchFamily="34" charset="-120"/>
              </a:rPr>
              <a:t>Resource Efficiency</a:t>
            </a:r>
            <a:endParaRPr lang="en-US" sz="1750" dirty="0"/>
          </a:p>
        </p:txBody>
      </p:sp>
      <p:sp>
        <p:nvSpPr>
          <p:cNvPr id="10" name="Text 7"/>
          <p:cNvSpPr/>
          <p:nvPr/>
        </p:nvSpPr>
        <p:spPr>
          <a:xfrm>
            <a:off x="933926" y="4355068"/>
            <a:ext cx="7276148" cy="544354"/>
          </a:xfrm>
          <a:prstGeom prst="rect">
            <a:avLst/>
          </a:prstGeom>
          <a:noFill/>
          <a:ln/>
        </p:spPr>
        <p:txBody>
          <a:bodyPr wrap="square" lIns="0" tIns="0" rIns="0" bIns="0" rtlCol="0" anchor="t"/>
          <a:lstStyle/>
          <a:p>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Avoid wasting computational resources on searches for invalid prefixes that don't exist in the dictionary</a:t>
            </a:r>
            <a:endParaRPr lang="en-US" sz="1300" dirty="0"/>
          </a:p>
        </p:txBody>
      </p:sp>
      <p:sp>
        <p:nvSpPr>
          <p:cNvPr id="11" name="Shape 8"/>
          <p:cNvSpPr/>
          <p:nvPr/>
        </p:nvSpPr>
        <p:spPr>
          <a:xfrm>
            <a:off x="756166" y="5247323"/>
            <a:ext cx="7631668" cy="1009531"/>
          </a:xfrm>
          <a:prstGeom prst="roundRect">
            <a:avLst>
              <a:gd name="adj" fmla="val 25281"/>
            </a:avLst>
          </a:prstGeom>
          <a:solidFill>
            <a:srgbClr val="D4E9F7"/>
          </a:solidFill>
          <a:ln w="7620">
            <a:solidFill>
              <a:srgbClr val="BACFDD"/>
            </a:solidFill>
            <a:prstDash val="solid"/>
          </a:ln>
        </p:spPr>
      </p:sp>
      <p:sp>
        <p:nvSpPr>
          <p:cNvPr id="12" name="Text 9"/>
          <p:cNvSpPr/>
          <p:nvPr/>
        </p:nvSpPr>
        <p:spPr>
          <a:xfrm>
            <a:off x="933926" y="5425083"/>
            <a:ext cx="2238732" cy="279797"/>
          </a:xfrm>
          <a:prstGeom prst="rect">
            <a:avLst/>
          </a:prstGeom>
          <a:noFill/>
          <a:ln/>
        </p:spPr>
        <p:txBody>
          <a:bodyPr wrap="none" lIns="0" tIns="0" rIns="0" bIns="0" rtlCol="0" anchor="t"/>
          <a:lstStyle/>
          <a:p>
            <a:pPr algn="l" indent="0" marL="0">
              <a:lnSpc>
                <a:spcPts val="2200"/>
              </a:lnSpc>
              <a:buNone/>
            </a:pPr>
            <a:r>
              <a:rPr lang="en-US" sz="1750" b="1" dirty="0">
                <a:solidFill>
                  <a:srgbClr val="384653"/>
                </a:solidFill>
                <a:latin typeface="Barlow Bold" pitchFamily="34" charset="0"/>
                <a:ea typeface="Barlow Bold" pitchFamily="34" charset="-122"/>
                <a:cs typeface="Barlow Bold" pitchFamily="34" charset="-120"/>
              </a:rPr>
              <a:t>Intelligent Ranking</a:t>
            </a:r>
            <a:endParaRPr lang="en-US" sz="1750" dirty="0"/>
          </a:p>
        </p:txBody>
      </p:sp>
      <p:sp>
        <p:nvSpPr>
          <p:cNvPr id="13" name="Text 10"/>
          <p:cNvSpPr/>
          <p:nvPr/>
        </p:nvSpPr>
        <p:spPr>
          <a:xfrm>
            <a:off x="933926" y="5806916"/>
            <a:ext cx="7276148" cy="272177"/>
          </a:xfrm>
          <a:prstGeom prst="rect">
            <a:avLst/>
          </a:prstGeom>
          <a:noFill/>
          <a:ln/>
        </p:spPr>
        <p:txBody>
          <a:bodyPr wrap="none" lIns="0" tIns="0" rIns="0" bIns="0" rtlCol="0" anchor="t"/>
          <a:lstStyle/>
          <a:p>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Prioritise frequently used words to provide contextually relevant suggestions</a:t>
            </a:r>
            <a:endParaRPr lang="en-US" sz="1300" dirty="0"/>
          </a:p>
        </p:txBody>
      </p:sp>
      <p:sp>
        <p:nvSpPr>
          <p:cNvPr id="14" name="Shape 11"/>
          <p:cNvSpPr/>
          <p:nvPr/>
        </p:nvSpPr>
        <p:spPr>
          <a:xfrm>
            <a:off x="756166" y="6426994"/>
            <a:ext cx="7631668" cy="1281708"/>
          </a:xfrm>
          <a:prstGeom prst="roundRect">
            <a:avLst>
              <a:gd name="adj" fmla="val 19913"/>
            </a:avLst>
          </a:prstGeom>
          <a:solidFill>
            <a:srgbClr val="D4E9F7"/>
          </a:solidFill>
          <a:ln w="7620">
            <a:solidFill>
              <a:srgbClr val="BACFDD"/>
            </a:solidFill>
            <a:prstDash val="solid"/>
          </a:ln>
        </p:spPr>
      </p:sp>
      <p:sp>
        <p:nvSpPr>
          <p:cNvPr id="15" name="Text 12"/>
          <p:cNvSpPr/>
          <p:nvPr/>
        </p:nvSpPr>
        <p:spPr>
          <a:xfrm>
            <a:off x="933926" y="6604754"/>
            <a:ext cx="2238732" cy="279797"/>
          </a:xfrm>
          <a:prstGeom prst="rect">
            <a:avLst/>
          </a:prstGeom>
          <a:noFill/>
          <a:ln/>
        </p:spPr>
        <p:txBody>
          <a:bodyPr wrap="none" lIns="0" tIns="0" rIns="0" bIns="0" rtlCol="0" anchor="t"/>
          <a:lstStyle/>
          <a:p>
            <a:pPr algn="l" indent="0" marL="0">
              <a:lnSpc>
                <a:spcPts val="2200"/>
              </a:lnSpc>
              <a:buNone/>
            </a:pPr>
            <a:r>
              <a:rPr lang="en-US" sz="1750" b="1" dirty="0">
                <a:solidFill>
                  <a:srgbClr val="384653"/>
                </a:solidFill>
                <a:latin typeface="Barlow Bold" pitchFamily="34" charset="0"/>
                <a:ea typeface="Barlow Bold" pitchFamily="34" charset="-122"/>
                <a:cs typeface="Barlow Bold" pitchFamily="34" charset="-120"/>
              </a:rPr>
              <a:t>Session Memory</a:t>
            </a:r>
            <a:endParaRPr lang="en-US" sz="1750" dirty="0"/>
          </a:p>
        </p:txBody>
      </p:sp>
      <p:sp>
        <p:nvSpPr>
          <p:cNvPr id="16" name="Text 13"/>
          <p:cNvSpPr/>
          <p:nvPr/>
        </p:nvSpPr>
        <p:spPr>
          <a:xfrm>
            <a:off x="933926" y="6986587"/>
            <a:ext cx="7276148" cy="544354"/>
          </a:xfrm>
          <a:prstGeom prst="rect">
            <a:avLst/>
          </a:prstGeom>
          <a:noFill/>
          <a:ln/>
        </p:spPr>
        <p:txBody>
          <a:bodyPr wrap="square" lIns="0" tIns="0" rIns="0" bIns="0" rtlCol="0" anchor="t"/>
          <a:lstStyle/>
          <a:p>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Remember user preferences and word frequencies across multiple sessions for personalisation</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1753195"/>
            <a:ext cx="4988838"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Project Objectives</a:t>
            </a:r>
            <a:endParaRPr lang="en-US" sz="3900" dirty="0"/>
          </a:p>
        </p:txBody>
      </p:sp>
      <p:sp>
        <p:nvSpPr>
          <p:cNvPr id="3" name="Text 1"/>
          <p:cNvSpPr/>
          <p:nvPr/>
        </p:nvSpPr>
        <p:spPr>
          <a:xfrm>
            <a:off x="758309" y="2755821"/>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84653"/>
                </a:solidFill>
                <a:latin typeface="Barlow Light" pitchFamily="34" charset="0"/>
                <a:ea typeface="Barlow Light" pitchFamily="34" charset="-122"/>
                <a:cs typeface="Barlow Light" pitchFamily="34" charset="-120"/>
              </a:rPr>
              <a:t>01</a:t>
            </a:r>
            <a:endParaRPr lang="en-US" sz="1450" dirty="0"/>
          </a:p>
        </p:txBody>
      </p:sp>
      <p:pic>
        <p:nvPicPr>
          <p:cNvPr id="4" name="Image 0" descr="preencoded.png">    </p:cNvPr>
          <p:cNvPicPr>
            <a:picLocks noChangeAspect="1"/>
          </p:cNvPicPr>
          <p:nvPr/>
        </p:nvPicPr>
        <p:blipFill>
          <a:blip r:embed="rId1"/>
          <a:stretch>
            <a:fillRect/>
          </a:stretch>
        </p:blipFill>
        <p:spPr>
          <a:xfrm>
            <a:off x="758309" y="3055144"/>
            <a:ext cx="4244816" cy="22860"/>
          </a:xfrm>
          <a:prstGeom prst="rect">
            <a:avLst/>
          </a:prstGeom>
        </p:spPr>
      </p:pic>
      <p:sp>
        <p:nvSpPr>
          <p:cNvPr id="5" name="Text 2"/>
          <p:cNvSpPr/>
          <p:nvPr/>
        </p:nvSpPr>
        <p:spPr>
          <a:xfrm>
            <a:off x="758309" y="3195638"/>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Trie Implementation</a:t>
            </a:r>
            <a:endParaRPr lang="en-US" sz="1950" dirty="0"/>
          </a:p>
        </p:txBody>
      </p:sp>
      <p:sp>
        <p:nvSpPr>
          <p:cNvPr id="6" name="Text 3"/>
          <p:cNvSpPr/>
          <p:nvPr/>
        </p:nvSpPr>
        <p:spPr>
          <a:xfrm>
            <a:off x="758309" y="3621048"/>
            <a:ext cx="4244816"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Develop an efficient Trie data structure optimised for prefix-based searching with minimal traversal time</a:t>
            </a:r>
            <a:endParaRPr lang="en-US" sz="1450" dirty="0"/>
          </a:p>
        </p:txBody>
      </p:sp>
      <p:sp>
        <p:nvSpPr>
          <p:cNvPr id="7" name="Text 4"/>
          <p:cNvSpPr/>
          <p:nvPr/>
        </p:nvSpPr>
        <p:spPr>
          <a:xfrm>
            <a:off x="5192673" y="2755821"/>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84653"/>
                </a:solidFill>
                <a:latin typeface="Barlow Light" pitchFamily="34" charset="0"/>
                <a:ea typeface="Barlow Light" pitchFamily="34" charset="-122"/>
                <a:cs typeface="Barlow Light" pitchFamily="34" charset="-120"/>
              </a:rPr>
              <a:t>02</a:t>
            </a:r>
            <a:endParaRPr lang="en-US" sz="1450" dirty="0"/>
          </a:p>
        </p:txBody>
      </p:sp>
      <p:pic>
        <p:nvPicPr>
          <p:cNvPr id="8" name="Image 1" descr="preencoded.png">    </p:cNvPr>
          <p:cNvPicPr>
            <a:picLocks noChangeAspect="1"/>
          </p:cNvPicPr>
          <p:nvPr/>
        </p:nvPicPr>
        <p:blipFill>
          <a:blip r:embed="rId2"/>
          <a:stretch>
            <a:fillRect/>
          </a:stretch>
        </p:blipFill>
        <p:spPr>
          <a:xfrm>
            <a:off x="5192673" y="3055144"/>
            <a:ext cx="4244935" cy="22860"/>
          </a:xfrm>
          <a:prstGeom prst="rect">
            <a:avLst/>
          </a:prstGeom>
        </p:spPr>
      </p:pic>
      <p:sp>
        <p:nvSpPr>
          <p:cNvPr id="9" name="Text 5"/>
          <p:cNvSpPr/>
          <p:nvPr/>
        </p:nvSpPr>
        <p:spPr>
          <a:xfrm>
            <a:off x="5192673" y="3195638"/>
            <a:ext cx="2615922"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Bloom Filter Integration</a:t>
            </a:r>
            <a:endParaRPr lang="en-US" sz="1950" dirty="0"/>
          </a:p>
        </p:txBody>
      </p:sp>
      <p:sp>
        <p:nvSpPr>
          <p:cNvPr id="10" name="Text 6"/>
          <p:cNvSpPr/>
          <p:nvPr/>
        </p:nvSpPr>
        <p:spPr>
          <a:xfrm>
            <a:off x="5192673" y="3621048"/>
            <a:ext cx="4244935"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Implement a probabilistic filter to eliminate unnecessary Trie lookups for non-existent prefixes</a:t>
            </a:r>
            <a:endParaRPr lang="en-US" sz="1450" dirty="0"/>
          </a:p>
        </p:txBody>
      </p:sp>
      <p:sp>
        <p:nvSpPr>
          <p:cNvPr id="11" name="Text 7"/>
          <p:cNvSpPr/>
          <p:nvPr/>
        </p:nvSpPr>
        <p:spPr>
          <a:xfrm>
            <a:off x="9627156" y="2755821"/>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84653"/>
                </a:solidFill>
                <a:latin typeface="Barlow Light" pitchFamily="34" charset="0"/>
                <a:ea typeface="Barlow Light" pitchFamily="34" charset="-122"/>
                <a:cs typeface="Barlow Light" pitchFamily="34" charset="-120"/>
              </a:rPr>
              <a:t>03</a:t>
            </a:r>
            <a:endParaRPr lang="en-US" sz="1450" dirty="0"/>
          </a:p>
        </p:txBody>
      </p:sp>
      <p:pic>
        <p:nvPicPr>
          <p:cNvPr id="12" name="Image 2" descr="preencoded.png">    </p:cNvPr>
          <p:cNvPicPr>
            <a:picLocks noChangeAspect="1"/>
          </p:cNvPicPr>
          <p:nvPr/>
        </p:nvPicPr>
        <p:blipFill>
          <a:blip r:embed="rId3"/>
          <a:stretch>
            <a:fillRect/>
          </a:stretch>
        </p:blipFill>
        <p:spPr>
          <a:xfrm>
            <a:off x="9627156" y="3055144"/>
            <a:ext cx="4244816" cy="22860"/>
          </a:xfrm>
          <a:prstGeom prst="rect">
            <a:avLst/>
          </a:prstGeom>
        </p:spPr>
      </p:pic>
      <p:sp>
        <p:nvSpPr>
          <p:cNvPr id="13" name="Text 8"/>
          <p:cNvSpPr/>
          <p:nvPr/>
        </p:nvSpPr>
        <p:spPr>
          <a:xfrm>
            <a:off x="9627156" y="3195638"/>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Frequency Tracking</a:t>
            </a:r>
            <a:endParaRPr lang="en-US" sz="1950" dirty="0"/>
          </a:p>
        </p:txBody>
      </p:sp>
      <p:sp>
        <p:nvSpPr>
          <p:cNvPr id="14" name="Text 9"/>
          <p:cNvSpPr/>
          <p:nvPr/>
        </p:nvSpPr>
        <p:spPr>
          <a:xfrm>
            <a:off x="9627156" y="3621048"/>
            <a:ext cx="4244816"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Build a robust frequency counter to track word usage and provide intelligently ranked suggestions</a:t>
            </a:r>
            <a:endParaRPr lang="en-US" sz="1450" dirty="0"/>
          </a:p>
        </p:txBody>
      </p:sp>
      <p:sp>
        <p:nvSpPr>
          <p:cNvPr id="15" name="Text 10"/>
          <p:cNvSpPr/>
          <p:nvPr/>
        </p:nvSpPr>
        <p:spPr>
          <a:xfrm>
            <a:off x="758309" y="4862512"/>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84653"/>
                </a:solidFill>
                <a:latin typeface="Barlow Light" pitchFamily="34" charset="0"/>
                <a:ea typeface="Barlow Light" pitchFamily="34" charset="-122"/>
                <a:cs typeface="Barlow Light" pitchFamily="34" charset="-120"/>
              </a:rPr>
              <a:t>04</a:t>
            </a:r>
            <a:endParaRPr lang="en-US" sz="1450" dirty="0"/>
          </a:p>
        </p:txBody>
      </p:sp>
      <p:pic>
        <p:nvPicPr>
          <p:cNvPr id="16" name="Image 3" descr="preencoded.png">    </p:cNvPr>
          <p:cNvPicPr>
            <a:picLocks noChangeAspect="1"/>
          </p:cNvPicPr>
          <p:nvPr/>
        </p:nvPicPr>
        <p:blipFill>
          <a:blip r:embed="rId4"/>
          <a:stretch>
            <a:fillRect/>
          </a:stretch>
        </p:blipFill>
        <p:spPr>
          <a:xfrm>
            <a:off x="758309" y="5142905"/>
            <a:ext cx="6461998" cy="22860"/>
          </a:xfrm>
          <a:prstGeom prst="rect">
            <a:avLst/>
          </a:prstGeom>
        </p:spPr>
      </p:pic>
      <p:sp>
        <p:nvSpPr>
          <p:cNvPr id="17" name="Text 11"/>
          <p:cNvSpPr/>
          <p:nvPr/>
        </p:nvSpPr>
        <p:spPr>
          <a:xfrm>
            <a:off x="758309" y="5302329"/>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Persistent Storage</a:t>
            </a:r>
            <a:endParaRPr lang="en-US" sz="1950" dirty="0"/>
          </a:p>
        </p:txBody>
      </p:sp>
      <p:sp>
        <p:nvSpPr>
          <p:cNvPr id="18" name="Text 12"/>
          <p:cNvSpPr/>
          <p:nvPr/>
        </p:nvSpPr>
        <p:spPr>
          <a:xfrm>
            <a:off x="758309" y="5727740"/>
            <a:ext cx="6461998"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Create a persistence layer to save and load word frequencies seamlessly across sessions</a:t>
            </a:r>
            <a:endParaRPr lang="en-US" sz="1450" dirty="0"/>
          </a:p>
        </p:txBody>
      </p:sp>
      <p:sp>
        <p:nvSpPr>
          <p:cNvPr id="19" name="Text 13"/>
          <p:cNvSpPr/>
          <p:nvPr/>
        </p:nvSpPr>
        <p:spPr>
          <a:xfrm>
            <a:off x="7409855" y="4862512"/>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84653"/>
                </a:solidFill>
                <a:latin typeface="Barlow Light" pitchFamily="34" charset="0"/>
                <a:ea typeface="Barlow Light" pitchFamily="34" charset="-122"/>
                <a:cs typeface="Barlow Light" pitchFamily="34" charset="-120"/>
              </a:rPr>
              <a:t>05</a:t>
            </a:r>
            <a:endParaRPr lang="en-US" sz="1450" dirty="0"/>
          </a:p>
        </p:txBody>
      </p:sp>
      <p:pic>
        <p:nvPicPr>
          <p:cNvPr id="20" name="Image 4" descr="preencoded.png">    </p:cNvPr>
          <p:cNvPicPr>
            <a:picLocks noChangeAspect="1"/>
          </p:cNvPicPr>
          <p:nvPr/>
        </p:nvPicPr>
        <p:blipFill>
          <a:blip r:embed="rId5"/>
          <a:stretch>
            <a:fillRect/>
          </a:stretch>
        </p:blipFill>
        <p:spPr>
          <a:xfrm>
            <a:off x="7409855" y="5142905"/>
            <a:ext cx="6462117" cy="22860"/>
          </a:xfrm>
          <a:prstGeom prst="rect">
            <a:avLst/>
          </a:prstGeom>
        </p:spPr>
      </p:pic>
      <p:sp>
        <p:nvSpPr>
          <p:cNvPr id="21" name="Text 14"/>
          <p:cNvSpPr/>
          <p:nvPr/>
        </p:nvSpPr>
        <p:spPr>
          <a:xfrm>
            <a:off x="7409855" y="5302329"/>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CLI Demonstration</a:t>
            </a:r>
            <a:endParaRPr lang="en-US" sz="1950" dirty="0"/>
          </a:p>
        </p:txBody>
      </p:sp>
      <p:sp>
        <p:nvSpPr>
          <p:cNvPr id="22" name="Text 15"/>
          <p:cNvSpPr/>
          <p:nvPr/>
        </p:nvSpPr>
        <p:spPr>
          <a:xfrm>
            <a:off x="7409855" y="5727740"/>
            <a:ext cx="6462117"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Develop a command-line interface to demonstrate the complete system functionality</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568881"/>
            <a:ext cx="6160889" cy="530066"/>
          </a:xfrm>
          <a:prstGeom prst="rect">
            <a:avLst/>
          </a:prstGeom>
          <a:noFill/>
          <a:ln/>
        </p:spPr>
        <p:txBody>
          <a:bodyPr wrap="none" lIns="0" tIns="0" rIns="0" bIns="0" rtlCol="0" anchor="t"/>
          <a:lstStyle/>
          <a:p>
            <a:pPr algn="l" indent="0" marL="0">
              <a:lnSpc>
                <a:spcPts val="4150"/>
              </a:lnSpc>
              <a:buNone/>
            </a:pPr>
            <a:r>
              <a:rPr lang="en-US" sz="3300" b="1" dirty="0">
                <a:solidFill>
                  <a:srgbClr val="2E3C4E"/>
                </a:solidFill>
                <a:latin typeface="Barlow Bold" pitchFamily="34" charset="0"/>
                <a:ea typeface="Barlow Bold" pitchFamily="34" charset="-122"/>
                <a:cs typeface="Barlow Bold" pitchFamily="34" charset="-120"/>
              </a:rPr>
              <a:t>System Architecture &amp; Workflow</a:t>
            </a:r>
            <a:endParaRPr lang="en-US" sz="3300" dirty="0"/>
          </a:p>
        </p:txBody>
      </p:sp>
      <p:sp>
        <p:nvSpPr>
          <p:cNvPr id="3" name="Text 1"/>
          <p:cNvSpPr/>
          <p:nvPr/>
        </p:nvSpPr>
        <p:spPr>
          <a:xfrm>
            <a:off x="758309" y="1421130"/>
            <a:ext cx="13113782" cy="257651"/>
          </a:xfrm>
          <a:prstGeom prst="rect">
            <a:avLst/>
          </a:prstGeom>
          <a:noFill/>
          <a:ln/>
        </p:spPr>
        <p:txBody>
          <a:bodyPr wrap="none" lIns="0" tIns="0" rIns="0" bIns="0" rtlCol="0" anchor="t"/>
          <a:lstStyle/>
          <a:p>
            <a:pPr algn="l" indent="0" marL="0">
              <a:lnSpc>
                <a:spcPts val="2000"/>
              </a:lnSpc>
              <a:buNone/>
            </a:pPr>
            <a:r>
              <a:rPr lang="en-US" sz="1250" dirty="0">
                <a:solidFill>
                  <a:srgbClr val="384653"/>
                </a:solidFill>
                <a:latin typeface="Montserrat" pitchFamily="34" charset="0"/>
                <a:ea typeface="Montserrat" pitchFamily="34" charset="-122"/>
                <a:cs typeface="Montserrat" pitchFamily="34" charset="-120"/>
              </a:rPr>
              <a:t>The autocomplete system follows a carefully orchestrated workflow that maximises efficiency whilst maintaining data integrity throughout the user session.</a:t>
            </a:r>
            <a:endParaRPr lang="en-US" sz="1250" dirty="0"/>
          </a:p>
        </p:txBody>
      </p:sp>
      <p:pic>
        <p:nvPicPr>
          <p:cNvPr id="4" name="Image 0" descr="preencoded.png">    </p:cNvPr>
          <p:cNvPicPr>
            <a:picLocks noChangeAspect="1"/>
          </p:cNvPicPr>
          <p:nvPr/>
        </p:nvPicPr>
        <p:blipFill>
          <a:blip r:embed="rId1"/>
          <a:stretch>
            <a:fillRect/>
          </a:stretch>
        </p:blipFill>
        <p:spPr>
          <a:xfrm>
            <a:off x="758309" y="1859994"/>
            <a:ext cx="805696" cy="966788"/>
          </a:xfrm>
          <a:prstGeom prst="rect">
            <a:avLst/>
          </a:prstGeom>
        </p:spPr>
      </p:pic>
      <p:sp>
        <p:nvSpPr>
          <p:cNvPr id="5" name="Text 2"/>
          <p:cNvSpPr/>
          <p:nvPr/>
        </p:nvSpPr>
        <p:spPr>
          <a:xfrm>
            <a:off x="1725097" y="2021086"/>
            <a:ext cx="2120265" cy="265033"/>
          </a:xfrm>
          <a:prstGeom prst="rect">
            <a:avLst/>
          </a:prstGeom>
          <a:noFill/>
          <a:ln/>
        </p:spPr>
        <p:txBody>
          <a:bodyPr wrap="none" lIns="0" tIns="0" rIns="0" bIns="0" rtlCol="0" anchor="t"/>
          <a:lstStyle/>
          <a:p>
            <a:pPr algn="l" indent="0" marL="0">
              <a:lnSpc>
                <a:spcPts val="2050"/>
              </a:lnSpc>
              <a:buNone/>
            </a:pPr>
            <a:r>
              <a:rPr lang="en-US" sz="1650" b="1" dirty="0">
                <a:solidFill>
                  <a:srgbClr val="384653"/>
                </a:solidFill>
                <a:latin typeface="Barlow Bold" pitchFamily="34" charset="0"/>
                <a:ea typeface="Barlow Bold" pitchFamily="34" charset="-122"/>
                <a:cs typeface="Barlow Bold" pitchFamily="34" charset="-120"/>
              </a:rPr>
              <a:t>Startup</a:t>
            </a:r>
            <a:endParaRPr lang="en-US" sz="1650" dirty="0"/>
          </a:p>
        </p:txBody>
      </p:sp>
      <p:sp>
        <p:nvSpPr>
          <p:cNvPr id="6" name="Text 3"/>
          <p:cNvSpPr/>
          <p:nvPr/>
        </p:nvSpPr>
        <p:spPr>
          <a:xfrm>
            <a:off x="1725097" y="2382798"/>
            <a:ext cx="12146994" cy="257651"/>
          </a:xfrm>
          <a:prstGeom prst="rect">
            <a:avLst/>
          </a:prstGeom>
          <a:noFill/>
          <a:ln/>
        </p:spPr>
        <p:txBody>
          <a:bodyPr wrap="none" lIns="0" tIns="0" rIns="0" bIns="0" rtlCol="0" anchor="t"/>
          <a:lstStyle/>
          <a:p>
            <a:pPr algn="l" indent="0" marL="0">
              <a:lnSpc>
                <a:spcPts val="2000"/>
              </a:lnSpc>
              <a:buNone/>
            </a:pPr>
            <a:r>
              <a:rPr lang="en-US" sz="1250" dirty="0">
                <a:solidFill>
                  <a:srgbClr val="384653"/>
                </a:solidFill>
                <a:latin typeface="Montserrat" pitchFamily="34" charset="0"/>
                <a:ea typeface="Montserrat" pitchFamily="34" charset="-122"/>
                <a:cs typeface="Montserrat" pitchFamily="34" charset="-120"/>
              </a:rPr>
              <a:t>Load pre-built Trie, Bloom Filter, and frequency dictionary from state file</a:t>
            </a:r>
            <a:endParaRPr lang="en-US" sz="1250" dirty="0"/>
          </a:p>
        </p:txBody>
      </p:sp>
      <p:pic>
        <p:nvPicPr>
          <p:cNvPr id="7" name="Image 1" descr="preencoded.png">    </p:cNvPr>
          <p:cNvPicPr>
            <a:picLocks noChangeAspect="1"/>
          </p:cNvPicPr>
          <p:nvPr/>
        </p:nvPicPr>
        <p:blipFill>
          <a:blip r:embed="rId2"/>
          <a:stretch>
            <a:fillRect/>
          </a:stretch>
        </p:blipFill>
        <p:spPr>
          <a:xfrm>
            <a:off x="758309" y="2826782"/>
            <a:ext cx="805696" cy="966788"/>
          </a:xfrm>
          <a:prstGeom prst="rect">
            <a:avLst/>
          </a:prstGeom>
        </p:spPr>
      </p:pic>
      <p:sp>
        <p:nvSpPr>
          <p:cNvPr id="8" name="Text 4"/>
          <p:cNvSpPr/>
          <p:nvPr/>
        </p:nvSpPr>
        <p:spPr>
          <a:xfrm>
            <a:off x="1725097" y="2987873"/>
            <a:ext cx="2120265" cy="265033"/>
          </a:xfrm>
          <a:prstGeom prst="rect">
            <a:avLst/>
          </a:prstGeom>
          <a:noFill/>
          <a:ln/>
        </p:spPr>
        <p:txBody>
          <a:bodyPr wrap="none" lIns="0" tIns="0" rIns="0" bIns="0" rtlCol="0" anchor="t"/>
          <a:lstStyle/>
          <a:p>
            <a:pPr algn="l" indent="0" marL="0">
              <a:lnSpc>
                <a:spcPts val="2050"/>
              </a:lnSpc>
              <a:buNone/>
            </a:pPr>
            <a:r>
              <a:rPr lang="en-US" sz="1650" b="1" dirty="0">
                <a:solidFill>
                  <a:srgbClr val="384653"/>
                </a:solidFill>
                <a:latin typeface="Barlow Bold" pitchFamily="34" charset="0"/>
                <a:ea typeface="Barlow Bold" pitchFamily="34" charset="-122"/>
                <a:cs typeface="Barlow Bold" pitchFamily="34" charset="-120"/>
              </a:rPr>
              <a:t>Input</a:t>
            </a:r>
            <a:endParaRPr lang="en-US" sz="1650" dirty="0"/>
          </a:p>
        </p:txBody>
      </p:sp>
      <p:sp>
        <p:nvSpPr>
          <p:cNvPr id="9" name="Text 5"/>
          <p:cNvSpPr/>
          <p:nvPr/>
        </p:nvSpPr>
        <p:spPr>
          <a:xfrm>
            <a:off x="1725097" y="3349585"/>
            <a:ext cx="12146994" cy="257651"/>
          </a:xfrm>
          <a:prstGeom prst="rect">
            <a:avLst/>
          </a:prstGeom>
          <a:noFill/>
          <a:ln/>
        </p:spPr>
        <p:txBody>
          <a:bodyPr wrap="none" lIns="0" tIns="0" rIns="0" bIns="0" rtlCol="0" anchor="t"/>
          <a:lstStyle/>
          <a:p>
            <a:pPr algn="l" indent="0" marL="0">
              <a:lnSpc>
                <a:spcPts val="2000"/>
              </a:lnSpc>
              <a:buNone/>
            </a:pPr>
            <a:r>
              <a:rPr lang="en-US" sz="1250" dirty="0">
                <a:solidFill>
                  <a:srgbClr val="384653"/>
                </a:solidFill>
                <a:latin typeface="Montserrat" pitchFamily="34" charset="0"/>
                <a:ea typeface="Montserrat" pitchFamily="34" charset="-122"/>
                <a:cs typeface="Montserrat" pitchFamily="34" charset="-120"/>
              </a:rPr>
              <a:t>User types a prefix into the system</a:t>
            </a:r>
            <a:endParaRPr lang="en-US" sz="1250" dirty="0"/>
          </a:p>
        </p:txBody>
      </p:sp>
      <p:pic>
        <p:nvPicPr>
          <p:cNvPr id="10" name="Image 2" descr="preencoded.png">    </p:cNvPr>
          <p:cNvPicPr>
            <a:picLocks noChangeAspect="1"/>
          </p:cNvPicPr>
          <p:nvPr/>
        </p:nvPicPr>
        <p:blipFill>
          <a:blip r:embed="rId3"/>
          <a:stretch>
            <a:fillRect/>
          </a:stretch>
        </p:blipFill>
        <p:spPr>
          <a:xfrm>
            <a:off x="758309" y="3793569"/>
            <a:ext cx="805696" cy="966788"/>
          </a:xfrm>
          <a:prstGeom prst="rect">
            <a:avLst/>
          </a:prstGeom>
        </p:spPr>
      </p:pic>
      <p:sp>
        <p:nvSpPr>
          <p:cNvPr id="11" name="Text 6"/>
          <p:cNvSpPr/>
          <p:nvPr/>
        </p:nvSpPr>
        <p:spPr>
          <a:xfrm>
            <a:off x="1725097" y="3954661"/>
            <a:ext cx="2120265" cy="265033"/>
          </a:xfrm>
          <a:prstGeom prst="rect">
            <a:avLst/>
          </a:prstGeom>
          <a:noFill/>
          <a:ln/>
        </p:spPr>
        <p:txBody>
          <a:bodyPr wrap="none" lIns="0" tIns="0" rIns="0" bIns="0" rtlCol="0" anchor="t"/>
          <a:lstStyle/>
          <a:p>
            <a:pPr algn="l" indent="0" marL="0">
              <a:lnSpc>
                <a:spcPts val="2050"/>
              </a:lnSpc>
              <a:buNone/>
            </a:pPr>
            <a:r>
              <a:rPr lang="en-US" sz="1650" b="1" dirty="0">
                <a:solidFill>
                  <a:srgbClr val="384653"/>
                </a:solidFill>
                <a:latin typeface="Barlow Bold" pitchFamily="34" charset="0"/>
                <a:ea typeface="Barlow Bold" pitchFamily="34" charset="-122"/>
                <a:cs typeface="Barlow Bold" pitchFamily="34" charset="-120"/>
              </a:rPr>
              <a:t>Filter Check</a:t>
            </a:r>
            <a:endParaRPr lang="en-US" sz="1650" dirty="0"/>
          </a:p>
        </p:txBody>
      </p:sp>
      <p:sp>
        <p:nvSpPr>
          <p:cNvPr id="12" name="Text 7"/>
          <p:cNvSpPr/>
          <p:nvPr/>
        </p:nvSpPr>
        <p:spPr>
          <a:xfrm>
            <a:off x="1725097" y="4316373"/>
            <a:ext cx="12146994" cy="257651"/>
          </a:xfrm>
          <a:prstGeom prst="rect">
            <a:avLst/>
          </a:prstGeom>
          <a:noFill/>
          <a:ln/>
        </p:spPr>
        <p:txBody>
          <a:bodyPr wrap="none" lIns="0" tIns="0" rIns="0" bIns="0" rtlCol="0" anchor="t"/>
          <a:lstStyle/>
          <a:p>
            <a:pPr algn="l" indent="0" marL="0">
              <a:lnSpc>
                <a:spcPts val="2000"/>
              </a:lnSpc>
              <a:buNone/>
            </a:pPr>
            <a:r>
              <a:rPr lang="en-US" sz="1250" dirty="0">
                <a:solidFill>
                  <a:srgbClr val="384653"/>
                </a:solidFill>
                <a:latin typeface="Montserrat" pitchFamily="34" charset="0"/>
                <a:ea typeface="Montserrat" pitchFamily="34" charset="-122"/>
                <a:cs typeface="Montserrat" pitchFamily="34" charset="-120"/>
              </a:rPr>
              <a:t>Bloom Filter verifies prefix existence</a:t>
            </a:r>
            <a:endParaRPr lang="en-US" sz="1250" dirty="0"/>
          </a:p>
        </p:txBody>
      </p:sp>
      <p:pic>
        <p:nvPicPr>
          <p:cNvPr id="13" name="Image 3" descr="preencoded.png">    </p:cNvPr>
          <p:cNvPicPr>
            <a:picLocks noChangeAspect="1"/>
          </p:cNvPicPr>
          <p:nvPr/>
        </p:nvPicPr>
        <p:blipFill>
          <a:blip r:embed="rId4"/>
          <a:stretch>
            <a:fillRect/>
          </a:stretch>
        </p:blipFill>
        <p:spPr>
          <a:xfrm>
            <a:off x="758309" y="4760357"/>
            <a:ext cx="805696" cy="966788"/>
          </a:xfrm>
          <a:prstGeom prst="rect">
            <a:avLst/>
          </a:prstGeom>
        </p:spPr>
      </p:pic>
      <p:sp>
        <p:nvSpPr>
          <p:cNvPr id="14" name="Text 8"/>
          <p:cNvSpPr/>
          <p:nvPr/>
        </p:nvSpPr>
        <p:spPr>
          <a:xfrm>
            <a:off x="1725097" y="4921448"/>
            <a:ext cx="2120265" cy="265033"/>
          </a:xfrm>
          <a:prstGeom prst="rect">
            <a:avLst/>
          </a:prstGeom>
          <a:noFill/>
          <a:ln/>
        </p:spPr>
        <p:txBody>
          <a:bodyPr wrap="none" lIns="0" tIns="0" rIns="0" bIns="0" rtlCol="0" anchor="t"/>
          <a:lstStyle/>
          <a:p>
            <a:pPr algn="l" indent="0" marL="0">
              <a:lnSpc>
                <a:spcPts val="2050"/>
              </a:lnSpc>
              <a:buNone/>
            </a:pPr>
            <a:r>
              <a:rPr lang="en-US" sz="1650" b="1" dirty="0">
                <a:solidFill>
                  <a:srgbClr val="384653"/>
                </a:solidFill>
                <a:latin typeface="Barlow Bold" pitchFamily="34" charset="0"/>
                <a:ea typeface="Barlow Bold" pitchFamily="34" charset="-122"/>
                <a:cs typeface="Barlow Bold" pitchFamily="34" charset="-120"/>
              </a:rPr>
              <a:t>Trie Search</a:t>
            </a:r>
            <a:endParaRPr lang="en-US" sz="1650" dirty="0"/>
          </a:p>
        </p:txBody>
      </p:sp>
      <p:sp>
        <p:nvSpPr>
          <p:cNvPr id="15" name="Text 9"/>
          <p:cNvSpPr/>
          <p:nvPr/>
        </p:nvSpPr>
        <p:spPr>
          <a:xfrm>
            <a:off x="1725097" y="5283160"/>
            <a:ext cx="12146994" cy="257651"/>
          </a:xfrm>
          <a:prstGeom prst="rect">
            <a:avLst/>
          </a:prstGeom>
          <a:noFill/>
          <a:ln/>
        </p:spPr>
        <p:txBody>
          <a:bodyPr wrap="none" lIns="0" tIns="0" rIns="0" bIns="0" rtlCol="0" anchor="t"/>
          <a:lstStyle/>
          <a:p>
            <a:pPr algn="l" indent="0" marL="0">
              <a:lnSpc>
                <a:spcPts val="2000"/>
              </a:lnSpc>
              <a:buNone/>
            </a:pPr>
            <a:r>
              <a:rPr lang="en-US" sz="1250" dirty="0">
                <a:solidFill>
                  <a:srgbClr val="384653"/>
                </a:solidFill>
                <a:latin typeface="Montserrat" pitchFamily="34" charset="0"/>
                <a:ea typeface="Montserrat" pitchFamily="34" charset="-122"/>
                <a:cs typeface="Montserrat" pitchFamily="34" charset="-120"/>
              </a:rPr>
              <a:t>Traverse Trie to collect matching words</a:t>
            </a:r>
            <a:endParaRPr lang="en-US" sz="1250" dirty="0"/>
          </a:p>
        </p:txBody>
      </p:sp>
      <p:pic>
        <p:nvPicPr>
          <p:cNvPr id="16" name="Image 4" descr="preencoded.png">    </p:cNvPr>
          <p:cNvPicPr>
            <a:picLocks noChangeAspect="1"/>
          </p:cNvPicPr>
          <p:nvPr/>
        </p:nvPicPr>
        <p:blipFill>
          <a:blip r:embed="rId5"/>
          <a:stretch>
            <a:fillRect/>
          </a:stretch>
        </p:blipFill>
        <p:spPr>
          <a:xfrm>
            <a:off x="758309" y="5727144"/>
            <a:ext cx="805696" cy="966788"/>
          </a:xfrm>
          <a:prstGeom prst="rect">
            <a:avLst/>
          </a:prstGeom>
        </p:spPr>
      </p:pic>
      <p:sp>
        <p:nvSpPr>
          <p:cNvPr id="17" name="Text 10"/>
          <p:cNvSpPr/>
          <p:nvPr/>
        </p:nvSpPr>
        <p:spPr>
          <a:xfrm>
            <a:off x="1725097" y="5888236"/>
            <a:ext cx="2120265" cy="265033"/>
          </a:xfrm>
          <a:prstGeom prst="rect">
            <a:avLst/>
          </a:prstGeom>
          <a:noFill/>
          <a:ln/>
        </p:spPr>
        <p:txBody>
          <a:bodyPr wrap="none" lIns="0" tIns="0" rIns="0" bIns="0" rtlCol="0" anchor="t"/>
          <a:lstStyle/>
          <a:p>
            <a:pPr algn="l" indent="0" marL="0">
              <a:lnSpc>
                <a:spcPts val="2050"/>
              </a:lnSpc>
              <a:buNone/>
            </a:pPr>
            <a:r>
              <a:rPr lang="en-US" sz="1650" b="1" dirty="0">
                <a:solidFill>
                  <a:srgbClr val="384653"/>
                </a:solidFill>
                <a:latin typeface="Barlow Bold" pitchFamily="34" charset="0"/>
                <a:ea typeface="Barlow Bold" pitchFamily="34" charset="-122"/>
                <a:cs typeface="Barlow Bold" pitchFamily="34" charset="-120"/>
              </a:rPr>
              <a:t>Ranking</a:t>
            </a:r>
            <a:endParaRPr lang="en-US" sz="1650" dirty="0"/>
          </a:p>
        </p:txBody>
      </p:sp>
      <p:sp>
        <p:nvSpPr>
          <p:cNvPr id="18" name="Text 11"/>
          <p:cNvSpPr/>
          <p:nvPr/>
        </p:nvSpPr>
        <p:spPr>
          <a:xfrm>
            <a:off x="1725097" y="6249948"/>
            <a:ext cx="12146994" cy="257651"/>
          </a:xfrm>
          <a:prstGeom prst="rect">
            <a:avLst/>
          </a:prstGeom>
          <a:noFill/>
          <a:ln/>
        </p:spPr>
        <p:txBody>
          <a:bodyPr wrap="none" lIns="0" tIns="0" rIns="0" bIns="0" rtlCol="0" anchor="t"/>
          <a:lstStyle/>
          <a:p>
            <a:pPr algn="l" indent="0" marL="0">
              <a:lnSpc>
                <a:spcPts val="2000"/>
              </a:lnSpc>
              <a:buNone/>
            </a:pPr>
            <a:r>
              <a:rPr lang="en-US" sz="1250" dirty="0">
                <a:solidFill>
                  <a:srgbClr val="384653"/>
                </a:solidFill>
                <a:latin typeface="Montserrat" pitchFamily="34" charset="0"/>
                <a:ea typeface="Montserrat" pitchFamily="34" charset="-122"/>
                <a:cs typeface="Montserrat" pitchFamily="34" charset="-120"/>
              </a:rPr>
              <a:t>Sort by frequency and alphabetically</a:t>
            </a:r>
            <a:endParaRPr lang="en-US" sz="1250" dirty="0"/>
          </a:p>
        </p:txBody>
      </p:sp>
      <p:pic>
        <p:nvPicPr>
          <p:cNvPr id="19" name="Image 5" descr="preencoded.png">    </p:cNvPr>
          <p:cNvPicPr>
            <a:picLocks noChangeAspect="1"/>
          </p:cNvPicPr>
          <p:nvPr/>
        </p:nvPicPr>
        <p:blipFill>
          <a:blip r:embed="rId6"/>
          <a:stretch>
            <a:fillRect/>
          </a:stretch>
        </p:blipFill>
        <p:spPr>
          <a:xfrm>
            <a:off x="758309" y="6693932"/>
            <a:ext cx="805696" cy="966788"/>
          </a:xfrm>
          <a:prstGeom prst="rect">
            <a:avLst/>
          </a:prstGeom>
        </p:spPr>
      </p:pic>
      <p:sp>
        <p:nvSpPr>
          <p:cNvPr id="20" name="Text 12"/>
          <p:cNvSpPr/>
          <p:nvPr/>
        </p:nvSpPr>
        <p:spPr>
          <a:xfrm>
            <a:off x="1725097" y="6855023"/>
            <a:ext cx="2120265" cy="265033"/>
          </a:xfrm>
          <a:prstGeom prst="rect">
            <a:avLst/>
          </a:prstGeom>
          <a:noFill/>
          <a:ln/>
        </p:spPr>
        <p:txBody>
          <a:bodyPr wrap="none" lIns="0" tIns="0" rIns="0" bIns="0" rtlCol="0" anchor="t"/>
          <a:lstStyle/>
          <a:p>
            <a:pPr algn="l" indent="0" marL="0">
              <a:lnSpc>
                <a:spcPts val="2050"/>
              </a:lnSpc>
              <a:buNone/>
            </a:pPr>
            <a:r>
              <a:rPr lang="en-US" sz="1650" b="1" dirty="0">
                <a:solidFill>
                  <a:srgbClr val="384653"/>
                </a:solidFill>
                <a:latin typeface="Barlow Bold" pitchFamily="34" charset="0"/>
                <a:ea typeface="Barlow Bold" pitchFamily="34" charset="-122"/>
                <a:cs typeface="Barlow Bold" pitchFamily="34" charset="-120"/>
              </a:rPr>
              <a:t>Shutdown</a:t>
            </a:r>
            <a:endParaRPr lang="en-US" sz="1650" dirty="0"/>
          </a:p>
        </p:txBody>
      </p:sp>
      <p:sp>
        <p:nvSpPr>
          <p:cNvPr id="21" name="Text 13"/>
          <p:cNvSpPr/>
          <p:nvPr/>
        </p:nvSpPr>
        <p:spPr>
          <a:xfrm>
            <a:off x="1725097" y="7216735"/>
            <a:ext cx="12146994" cy="257651"/>
          </a:xfrm>
          <a:prstGeom prst="rect">
            <a:avLst/>
          </a:prstGeom>
          <a:noFill/>
          <a:ln/>
        </p:spPr>
        <p:txBody>
          <a:bodyPr wrap="none" lIns="0" tIns="0" rIns="0" bIns="0" rtlCol="0" anchor="t"/>
          <a:lstStyle/>
          <a:p>
            <a:pPr algn="l" indent="0" marL="0">
              <a:lnSpc>
                <a:spcPts val="2000"/>
              </a:lnSpc>
              <a:buNone/>
            </a:pPr>
            <a:r>
              <a:rPr lang="en-US" sz="1250" dirty="0">
                <a:solidFill>
                  <a:srgbClr val="384653"/>
                </a:solidFill>
                <a:latin typeface="Montserrat" pitchFamily="34" charset="0"/>
                <a:ea typeface="Montserrat" pitchFamily="34" charset="-122"/>
                <a:cs typeface="Montserrat" pitchFamily="34" charset="-120"/>
              </a:rPr>
              <a:t>Persist updated frequencies to file</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7113" y="493038"/>
            <a:ext cx="5697617" cy="589717"/>
          </a:xfrm>
          <a:prstGeom prst="rect">
            <a:avLst/>
          </a:prstGeom>
          <a:noFill/>
          <a:ln/>
        </p:spPr>
        <p:txBody>
          <a:bodyPr wrap="none" lIns="0" tIns="0" rIns="0" bIns="0" rtlCol="0" anchor="t"/>
          <a:lstStyle/>
          <a:p>
            <a:pPr algn="l" indent="0" marL="0">
              <a:lnSpc>
                <a:spcPts val="4600"/>
              </a:lnSpc>
              <a:buNone/>
            </a:pPr>
            <a:r>
              <a:rPr lang="en-US" sz="3700" b="1" dirty="0">
                <a:solidFill>
                  <a:srgbClr val="2E3C4E"/>
                </a:solidFill>
                <a:latin typeface="Barlow Bold" pitchFamily="34" charset="0"/>
                <a:ea typeface="Barlow Bold" pitchFamily="34" charset="-122"/>
                <a:cs typeface="Barlow Bold" pitchFamily="34" charset="-120"/>
              </a:rPr>
              <a:t>Core Technology 1: The Trie</a:t>
            </a:r>
            <a:endParaRPr lang="en-US" sz="3700" dirty="0"/>
          </a:p>
        </p:txBody>
      </p:sp>
      <p:pic>
        <p:nvPicPr>
          <p:cNvPr id="3" name="Image 0" descr="preencoded.png">    </p:cNvPr>
          <p:cNvPicPr>
            <a:picLocks noChangeAspect="1"/>
          </p:cNvPicPr>
          <p:nvPr/>
        </p:nvPicPr>
        <p:blipFill>
          <a:blip r:embed="rId1"/>
          <a:stretch>
            <a:fillRect/>
          </a:stretch>
        </p:blipFill>
        <p:spPr>
          <a:xfrm>
            <a:off x="717113" y="1553289"/>
            <a:ext cx="6379369" cy="6379369"/>
          </a:xfrm>
          <a:prstGeom prst="rect">
            <a:avLst/>
          </a:prstGeom>
        </p:spPr>
      </p:pic>
      <p:sp>
        <p:nvSpPr>
          <p:cNvPr id="4" name="Text 1"/>
          <p:cNvSpPr/>
          <p:nvPr/>
        </p:nvSpPr>
        <p:spPr>
          <a:xfrm>
            <a:off x="7541538" y="1530787"/>
            <a:ext cx="2830830" cy="353854"/>
          </a:xfrm>
          <a:prstGeom prst="rect">
            <a:avLst/>
          </a:prstGeom>
          <a:noFill/>
          <a:ln/>
        </p:spPr>
        <p:txBody>
          <a:bodyPr wrap="none" lIns="0" tIns="0" rIns="0" bIns="0" rtlCol="0" anchor="t"/>
          <a:lstStyle/>
          <a:p>
            <a:pPr algn="l" indent="0" marL="0">
              <a:lnSpc>
                <a:spcPts val="2750"/>
              </a:lnSpc>
              <a:buNone/>
            </a:pPr>
            <a:r>
              <a:rPr lang="en-US" sz="2200" b="1" dirty="0">
                <a:solidFill>
                  <a:srgbClr val="2E3C4E"/>
                </a:solidFill>
                <a:latin typeface="Barlow Bold" pitchFamily="34" charset="0"/>
                <a:ea typeface="Barlow Bold" pitchFamily="34" charset="-122"/>
                <a:cs typeface="Barlow Bold" pitchFamily="34" charset="-120"/>
              </a:rPr>
              <a:t>What is a Trie?</a:t>
            </a:r>
            <a:endParaRPr lang="en-US" sz="2200" dirty="0"/>
          </a:p>
        </p:txBody>
      </p:sp>
      <p:sp>
        <p:nvSpPr>
          <p:cNvPr id="5" name="Text 2"/>
          <p:cNvSpPr/>
          <p:nvPr/>
        </p:nvSpPr>
        <p:spPr>
          <a:xfrm>
            <a:off x="7541538" y="2063829"/>
            <a:ext cx="6379369" cy="1147286"/>
          </a:xfrm>
          <a:prstGeom prst="rect">
            <a:avLst/>
          </a:prstGeom>
          <a:noFill/>
          <a:ln/>
        </p:spPr>
        <p:txBody>
          <a:bodyPr wrap="square" lIns="0" tIns="0" rIns="0" bIns="0" rtlCol="0" anchor="t"/>
          <a:lstStyle/>
          <a:p>
            <a:pPr algn="l" indent="0" marL="0">
              <a:lnSpc>
                <a:spcPts val="2250"/>
              </a:lnSpc>
              <a:buNone/>
            </a:pPr>
            <a:r>
              <a:rPr lang="en-US" sz="1400" dirty="0">
                <a:solidFill>
                  <a:srgbClr val="384653"/>
                </a:solidFill>
                <a:latin typeface="Montserrat" pitchFamily="34" charset="0"/>
                <a:ea typeface="Montserrat" pitchFamily="34" charset="-122"/>
                <a:cs typeface="Montserrat" pitchFamily="34" charset="-120"/>
              </a:rPr>
              <a:t>A Trie, also known as a prefix tree, is a specialised tree-like data structure optimised for storing and retrieving strings efficiently. Each node represents a single character, and paths from the root to leaf nodes form complete words.</a:t>
            </a:r>
            <a:endParaRPr lang="en-US" sz="1400" dirty="0"/>
          </a:p>
        </p:txBody>
      </p:sp>
      <p:sp>
        <p:nvSpPr>
          <p:cNvPr id="6" name="Text 3"/>
          <p:cNvSpPr/>
          <p:nvPr/>
        </p:nvSpPr>
        <p:spPr>
          <a:xfrm>
            <a:off x="7541538" y="3390305"/>
            <a:ext cx="2830830" cy="353854"/>
          </a:xfrm>
          <a:prstGeom prst="rect">
            <a:avLst/>
          </a:prstGeom>
          <a:noFill/>
          <a:ln/>
        </p:spPr>
        <p:txBody>
          <a:bodyPr wrap="none" lIns="0" tIns="0" rIns="0" bIns="0" rtlCol="0" anchor="t"/>
          <a:lstStyle/>
          <a:p>
            <a:pPr algn="l" indent="0" marL="0">
              <a:lnSpc>
                <a:spcPts val="2750"/>
              </a:lnSpc>
              <a:buNone/>
            </a:pPr>
            <a:r>
              <a:rPr lang="en-US" sz="2200" b="1" dirty="0">
                <a:solidFill>
                  <a:srgbClr val="2E3C4E"/>
                </a:solidFill>
                <a:latin typeface="Barlow Bold" pitchFamily="34" charset="0"/>
                <a:ea typeface="Barlow Bold" pitchFamily="34" charset="-122"/>
                <a:cs typeface="Barlow Bold" pitchFamily="34" charset="-120"/>
              </a:rPr>
              <a:t>Why Use It?</a:t>
            </a:r>
            <a:endParaRPr lang="en-US" sz="2200" dirty="0"/>
          </a:p>
        </p:txBody>
      </p:sp>
      <p:sp>
        <p:nvSpPr>
          <p:cNvPr id="7" name="Text 4"/>
          <p:cNvSpPr/>
          <p:nvPr/>
        </p:nvSpPr>
        <p:spPr>
          <a:xfrm>
            <a:off x="7541538" y="3923348"/>
            <a:ext cx="6379369" cy="860465"/>
          </a:xfrm>
          <a:prstGeom prst="rect">
            <a:avLst/>
          </a:prstGeom>
          <a:noFill/>
          <a:ln/>
        </p:spPr>
        <p:txBody>
          <a:bodyPr wrap="square" lIns="0" tIns="0" rIns="0" bIns="0" rtlCol="0" anchor="t"/>
          <a:lstStyle/>
          <a:p>
            <a:pPr algn="l" indent="0" marL="0">
              <a:lnSpc>
                <a:spcPts val="2250"/>
              </a:lnSpc>
              <a:buNone/>
            </a:pPr>
            <a:r>
              <a:rPr lang="en-US" sz="1400" dirty="0">
                <a:solidFill>
                  <a:srgbClr val="384653"/>
                </a:solidFill>
                <a:latin typeface="Montserrat" pitchFamily="34" charset="0"/>
                <a:ea typeface="Montserrat" pitchFamily="34" charset="-122"/>
                <a:cs typeface="Montserrat" pitchFamily="34" charset="-120"/>
              </a:rPr>
              <a:t>The Trie enables remarkably fast prefix-based searches. Finding all words starting with "auto" requires only traversing a specific path in the tree, making it ideal for autocomplete functionality.</a:t>
            </a:r>
            <a:endParaRPr lang="en-US" sz="1400" dirty="0"/>
          </a:p>
        </p:txBody>
      </p:sp>
      <p:sp>
        <p:nvSpPr>
          <p:cNvPr id="8" name="Text 5"/>
          <p:cNvSpPr/>
          <p:nvPr/>
        </p:nvSpPr>
        <p:spPr>
          <a:xfrm>
            <a:off x="7541538" y="4963001"/>
            <a:ext cx="2834640" cy="353854"/>
          </a:xfrm>
          <a:prstGeom prst="rect">
            <a:avLst/>
          </a:prstGeom>
          <a:noFill/>
          <a:ln/>
        </p:spPr>
        <p:txBody>
          <a:bodyPr wrap="none" lIns="0" tIns="0" rIns="0" bIns="0" rtlCol="0" anchor="t"/>
          <a:lstStyle/>
          <a:p>
            <a:pPr algn="l" indent="0" marL="0">
              <a:lnSpc>
                <a:spcPts val="2750"/>
              </a:lnSpc>
              <a:buNone/>
            </a:pPr>
            <a:r>
              <a:rPr lang="en-US" sz="2200" b="1" dirty="0">
                <a:solidFill>
                  <a:srgbClr val="2E3C4E"/>
                </a:solidFill>
                <a:latin typeface="Barlow Bold" pitchFamily="34" charset="0"/>
                <a:ea typeface="Barlow Bold" pitchFamily="34" charset="-122"/>
                <a:cs typeface="Barlow Bold" pitchFamily="34" charset="-120"/>
              </a:rPr>
              <a:t>Efficiency Advantages</a:t>
            </a:r>
            <a:endParaRPr lang="en-US" sz="2200" dirty="0"/>
          </a:p>
        </p:txBody>
      </p:sp>
      <p:sp>
        <p:nvSpPr>
          <p:cNvPr id="9" name="Text 6"/>
          <p:cNvSpPr/>
          <p:nvPr/>
        </p:nvSpPr>
        <p:spPr>
          <a:xfrm>
            <a:off x="7541538" y="5496044"/>
            <a:ext cx="6379369" cy="860465"/>
          </a:xfrm>
          <a:prstGeom prst="rect">
            <a:avLst/>
          </a:prstGeom>
          <a:noFill/>
          <a:ln/>
        </p:spPr>
        <p:txBody>
          <a:bodyPr wrap="square" lIns="0" tIns="0" rIns="0" bIns="0" rtlCol="0" anchor="t"/>
          <a:lstStyle/>
          <a:p>
            <a:pPr algn="l" indent="0" marL="0">
              <a:lnSpc>
                <a:spcPts val="2250"/>
              </a:lnSpc>
              <a:buNone/>
            </a:pPr>
            <a:r>
              <a:rPr lang="en-US" sz="1400" dirty="0">
                <a:solidFill>
                  <a:srgbClr val="384653"/>
                </a:solidFill>
                <a:latin typeface="Montserrat" pitchFamily="34" charset="0"/>
                <a:ea typeface="Montserrat" pitchFamily="34" charset="-122"/>
                <a:cs typeface="Montserrat" pitchFamily="34" charset="-120"/>
              </a:rPr>
              <a:t>Search time is proportional to the length of the prefix (L), not the total number of words (W) in the dictionary. This means performance remains consistent even with massive vocabularies.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58309" y="1039416"/>
            <a:ext cx="7627382" cy="1247061"/>
          </a:xfrm>
          <a:prstGeom prst="rect">
            <a:avLst/>
          </a:prstGeom>
          <a:noFill/>
          <a:ln/>
        </p:spPr>
        <p:txBody>
          <a:bodyPr wrap="squar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Core Technology 2: The Bloom Filter</a:t>
            </a:r>
            <a:endParaRPr lang="en-US" sz="3900" dirty="0"/>
          </a:p>
        </p:txBody>
      </p:sp>
      <p:sp>
        <p:nvSpPr>
          <p:cNvPr id="4" name="Shape 1"/>
          <p:cNvSpPr/>
          <p:nvPr/>
        </p:nvSpPr>
        <p:spPr>
          <a:xfrm>
            <a:off x="758309" y="2570798"/>
            <a:ext cx="3718917" cy="2669738"/>
          </a:xfrm>
          <a:prstGeom prst="roundRect">
            <a:avLst>
              <a:gd name="adj" fmla="val 10652"/>
            </a:avLst>
          </a:prstGeom>
          <a:solidFill>
            <a:srgbClr val="E5F6FF"/>
          </a:solidFill>
          <a:ln w="22860">
            <a:solidFill>
              <a:srgbClr val="BACFDD"/>
            </a:solidFill>
            <a:prstDash val="solid"/>
          </a:ln>
        </p:spPr>
      </p:sp>
      <p:sp>
        <p:nvSpPr>
          <p:cNvPr id="5" name="Text 2"/>
          <p:cNvSpPr/>
          <p:nvPr/>
        </p:nvSpPr>
        <p:spPr>
          <a:xfrm>
            <a:off x="970717" y="2783205"/>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What is it?</a:t>
            </a:r>
            <a:endParaRPr lang="en-US" sz="1950" dirty="0"/>
          </a:p>
        </p:txBody>
      </p:sp>
      <p:sp>
        <p:nvSpPr>
          <p:cNvPr id="6" name="Text 3"/>
          <p:cNvSpPr/>
          <p:nvPr/>
        </p:nvSpPr>
        <p:spPr>
          <a:xfrm>
            <a:off x="970717" y="3208615"/>
            <a:ext cx="3294102" cy="1819513"/>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A space-efficient probabilistic data structure designed to test set membership with minimal memory overhead. It trades perfect accuracy for exceptional speed and compactness.</a:t>
            </a:r>
            <a:endParaRPr lang="en-US" sz="1450" dirty="0"/>
          </a:p>
        </p:txBody>
      </p:sp>
      <p:sp>
        <p:nvSpPr>
          <p:cNvPr id="7" name="Shape 4"/>
          <p:cNvSpPr/>
          <p:nvPr/>
        </p:nvSpPr>
        <p:spPr>
          <a:xfrm>
            <a:off x="4666774" y="2570798"/>
            <a:ext cx="3718917" cy="2669738"/>
          </a:xfrm>
          <a:prstGeom prst="roundRect">
            <a:avLst>
              <a:gd name="adj" fmla="val 10652"/>
            </a:avLst>
          </a:prstGeom>
          <a:solidFill>
            <a:srgbClr val="E5F6FF"/>
          </a:solidFill>
          <a:ln w="22860">
            <a:solidFill>
              <a:srgbClr val="BACFDD"/>
            </a:solidFill>
            <a:prstDash val="solid"/>
          </a:ln>
        </p:spPr>
      </p:sp>
      <p:sp>
        <p:nvSpPr>
          <p:cNvPr id="8" name="Text 5"/>
          <p:cNvSpPr/>
          <p:nvPr/>
        </p:nvSpPr>
        <p:spPr>
          <a:xfrm>
            <a:off x="4879181" y="2783205"/>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How it Works</a:t>
            </a:r>
            <a:endParaRPr lang="en-US" sz="1950" dirty="0"/>
          </a:p>
        </p:txBody>
      </p:sp>
      <p:sp>
        <p:nvSpPr>
          <p:cNvPr id="9" name="Text 6"/>
          <p:cNvSpPr/>
          <p:nvPr/>
        </p:nvSpPr>
        <p:spPr>
          <a:xfrm>
            <a:off x="4879181" y="3208615"/>
            <a:ext cx="3294102" cy="1516261"/>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Uses multiple hash functions to set bits in a bit array. To check for an element, it hashes it using the same functions and verifies if all corresponding bits are set.</a:t>
            </a:r>
            <a:endParaRPr lang="en-US" sz="1450" dirty="0"/>
          </a:p>
        </p:txBody>
      </p:sp>
      <p:sp>
        <p:nvSpPr>
          <p:cNvPr id="10" name="Shape 7"/>
          <p:cNvSpPr/>
          <p:nvPr/>
        </p:nvSpPr>
        <p:spPr>
          <a:xfrm>
            <a:off x="758309" y="5430083"/>
            <a:ext cx="7627382" cy="1759982"/>
          </a:xfrm>
          <a:prstGeom prst="roundRect">
            <a:avLst>
              <a:gd name="adj" fmla="val 16158"/>
            </a:avLst>
          </a:prstGeom>
          <a:solidFill>
            <a:srgbClr val="E5F6FF"/>
          </a:solidFill>
          <a:ln w="22860">
            <a:solidFill>
              <a:srgbClr val="BACFDD"/>
            </a:solidFill>
            <a:prstDash val="solid"/>
          </a:ln>
        </p:spPr>
      </p:sp>
      <p:sp>
        <p:nvSpPr>
          <p:cNvPr id="11" name="Text 8"/>
          <p:cNvSpPr/>
          <p:nvPr/>
        </p:nvSpPr>
        <p:spPr>
          <a:xfrm>
            <a:off x="970717" y="5642491"/>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Role in Our System</a:t>
            </a:r>
            <a:endParaRPr lang="en-US" sz="1950" dirty="0"/>
          </a:p>
        </p:txBody>
      </p:sp>
      <p:sp>
        <p:nvSpPr>
          <p:cNvPr id="12" name="Text 9"/>
          <p:cNvSpPr/>
          <p:nvPr/>
        </p:nvSpPr>
        <p:spPr>
          <a:xfrm>
            <a:off x="970717" y="6067901"/>
            <a:ext cx="7202567"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Acts as a gatekeeper for the Trie. It can definitively say "this prefix is not in our dictionary," saving costly Trie searches. May produce false positives but never false negatives.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900595"/>
            <a:ext cx="9303068"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Core Technology 3: Ranking &amp; Persistence</a:t>
            </a:r>
            <a:endParaRPr lang="en-US" sz="3900" dirty="0"/>
          </a:p>
        </p:txBody>
      </p:sp>
      <p:sp>
        <p:nvSpPr>
          <p:cNvPr id="3" name="Text 1"/>
          <p:cNvSpPr/>
          <p:nvPr/>
        </p:nvSpPr>
        <p:spPr>
          <a:xfrm>
            <a:off x="758309" y="2997994"/>
            <a:ext cx="2993350" cy="374094"/>
          </a:xfrm>
          <a:prstGeom prst="rect">
            <a:avLst/>
          </a:prstGeom>
          <a:noFill/>
          <a:ln/>
        </p:spPr>
        <p:txBody>
          <a:bodyPr wrap="none" lIns="0" tIns="0" rIns="0" bIns="0" rtlCol="0" anchor="t"/>
          <a:lstStyle/>
          <a:p>
            <a:pPr algn="l" indent="0" marL="0">
              <a:lnSpc>
                <a:spcPts val="2900"/>
              </a:lnSpc>
              <a:buNone/>
            </a:pPr>
            <a:r>
              <a:rPr lang="en-US" sz="2350" b="1" dirty="0">
                <a:solidFill>
                  <a:srgbClr val="2E3C4E"/>
                </a:solidFill>
                <a:latin typeface="Barlow Bold" pitchFamily="34" charset="0"/>
                <a:ea typeface="Barlow Bold" pitchFamily="34" charset="-122"/>
                <a:cs typeface="Barlow Bold" pitchFamily="34" charset="-120"/>
              </a:rPr>
              <a:t>Frequency Counter</a:t>
            </a:r>
            <a:endParaRPr lang="en-US" sz="2350" dirty="0"/>
          </a:p>
        </p:txBody>
      </p:sp>
      <p:sp>
        <p:nvSpPr>
          <p:cNvPr id="4" name="Text 2"/>
          <p:cNvSpPr/>
          <p:nvPr/>
        </p:nvSpPr>
        <p:spPr>
          <a:xfrm>
            <a:off x="758309" y="3561636"/>
            <a:ext cx="6325672" cy="1516261"/>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At the heart of intelligent suggestion ranking lies a frequency counter—a dictionary structure that maps each word to its usage count. When a user selects a suggested word, the system increments its count, ensuring that more relevant and frequently used words progressively appear higher in future suggestion lists.</a:t>
            </a:r>
            <a:endParaRPr lang="en-US" sz="1450" dirty="0"/>
          </a:p>
        </p:txBody>
      </p:sp>
      <p:sp>
        <p:nvSpPr>
          <p:cNvPr id="5" name="Text 3"/>
          <p:cNvSpPr/>
          <p:nvPr/>
        </p:nvSpPr>
        <p:spPr>
          <a:xfrm>
            <a:off x="758309" y="5248513"/>
            <a:ext cx="6325672"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This adaptive mechanism allows the system to learn user preferences over time, creating a personalised autocomplete experience that improves with continued use.</a:t>
            </a:r>
            <a:endParaRPr lang="en-US" sz="1450" dirty="0"/>
          </a:p>
        </p:txBody>
      </p:sp>
      <p:sp>
        <p:nvSpPr>
          <p:cNvPr id="6" name="Text 4"/>
          <p:cNvSpPr/>
          <p:nvPr/>
        </p:nvSpPr>
        <p:spPr>
          <a:xfrm>
            <a:off x="7554039" y="2997994"/>
            <a:ext cx="2993350" cy="374094"/>
          </a:xfrm>
          <a:prstGeom prst="rect">
            <a:avLst/>
          </a:prstGeom>
          <a:noFill/>
          <a:ln/>
        </p:spPr>
        <p:txBody>
          <a:bodyPr wrap="none" lIns="0" tIns="0" rIns="0" bIns="0" rtlCol="0" anchor="t"/>
          <a:lstStyle/>
          <a:p>
            <a:pPr algn="l" indent="0" marL="0">
              <a:lnSpc>
                <a:spcPts val="2900"/>
              </a:lnSpc>
              <a:buNone/>
            </a:pPr>
            <a:r>
              <a:rPr lang="en-US" sz="2350" b="1" dirty="0">
                <a:solidFill>
                  <a:srgbClr val="2E3C4E"/>
                </a:solidFill>
                <a:latin typeface="Barlow Bold" pitchFamily="34" charset="0"/>
                <a:ea typeface="Barlow Bold" pitchFamily="34" charset="-122"/>
                <a:cs typeface="Barlow Bold" pitchFamily="34" charset="-120"/>
              </a:rPr>
              <a:t>Persistence Layer</a:t>
            </a:r>
            <a:endParaRPr lang="en-US" sz="2350" dirty="0"/>
          </a:p>
        </p:txBody>
      </p:sp>
      <p:sp>
        <p:nvSpPr>
          <p:cNvPr id="7" name="Text 5"/>
          <p:cNvSpPr/>
          <p:nvPr/>
        </p:nvSpPr>
        <p:spPr>
          <a:xfrm>
            <a:off x="7554039" y="3561636"/>
            <a:ext cx="6325672" cy="1213009"/>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To ensure frequency rankings persist between sessions, the system employs Python's pickle module for serialization. This elegant solution allows the entire frequency dictionary to be saved to a file upon exit and seamlessly reloaded on startup.</a:t>
            </a:r>
            <a:endParaRPr lang="en-US" sz="1450" dirty="0"/>
          </a:p>
        </p:txBody>
      </p:sp>
      <p:sp>
        <p:nvSpPr>
          <p:cNvPr id="8" name="Text 6"/>
          <p:cNvSpPr/>
          <p:nvPr/>
        </p:nvSpPr>
        <p:spPr>
          <a:xfrm>
            <a:off x="7554039" y="4945261"/>
            <a:ext cx="6325672" cy="1213009"/>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The persistence mechanism transforms the autocomplete system from a stateless tool into an adaptive assistant that remembers user behaviour across multiple sessions, significantly enhancing long-term utility.</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1474589"/>
            <a:ext cx="5730121"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Algorithm: Word Insertion</a:t>
            </a:r>
            <a:endParaRPr lang="en-US" sz="3900" dirty="0"/>
          </a:p>
        </p:txBody>
      </p:sp>
      <p:sp>
        <p:nvSpPr>
          <p:cNvPr id="3" name="Text 1"/>
          <p:cNvSpPr/>
          <p:nvPr/>
        </p:nvSpPr>
        <p:spPr>
          <a:xfrm>
            <a:off x="758309" y="2477214"/>
            <a:ext cx="13113782"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When a new word is added to the autocomplete system, three distinct data structures must be updated in a coordinated fashion to maintain system integrity and functionality.</a:t>
            </a:r>
            <a:endParaRPr lang="en-US" sz="1450" dirty="0"/>
          </a:p>
        </p:txBody>
      </p:sp>
      <p:sp>
        <p:nvSpPr>
          <p:cNvPr id="4" name="Shape 2"/>
          <p:cNvSpPr/>
          <p:nvPr/>
        </p:nvSpPr>
        <p:spPr>
          <a:xfrm>
            <a:off x="1042630" y="4055150"/>
            <a:ext cx="3960376" cy="189548"/>
          </a:xfrm>
          <a:prstGeom prst="roundRect">
            <a:avLst>
              <a:gd name="adj" fmla="val 150025"/>
            </a:avLst>
          </a:prstGeom>
          <a:solidFill>
            <a:srgbClr val="D4E9F7"/>
          </a:solidFill>
          <a:ln w="7620">
            <a:solidFill>
              <a:srgbClr val="BACFDD"/>
            </a:solidFill>
            <a:prstDash val="solid"/>
          </a:ln>
        </p:spPr>
      </p:sp>
      <p:sp>
        <p:nvSpPr>
          <p:cNvPr id="5" name="Shape 3"/>
          <p:cNvSpPr/>
          <p:nvPr/>
        </p:nvSpPr>
        <p:spPr>
          <a:xfrm>
            <a:off x="758309" y="3865602"/>
            <a:ext cx="568643" cy="568643"/>
          </a:xfrm>
          <a:prstGeom prst="roundRect">
            <a:avLst>
              <a:gd name="adj" fmla="val 80402"/>
            </a:avLst>
          </a:prstGeom>
          <a:solidFill>
            <a:srgbClr val="D4E9F7"/>
          </a:solidFill>
          <a:ln w="7620">
            <a:solidFill>
              <a:srgbClr val="BACFDD"/>
            </a:solidFill>
            <a:prstDash val="solid"/>
          </a:ln>
        </p:spPr>
      </p:sp>
      <p:pic>
        <p:nvPicPr>
          <p:cNvPr id="6" name="Image 0" descr="preencoded.png">    </p:cNvPr>
          <p:cNvPicPr>
            <a:picLocks noChangeAspect="1"/>
          </p:cNvPicPr>
          <p:nvPr/>
        </p:nvPicPr>
        <p:blipFill>
          <a:blip r:embed="rId1"/>
          <a:stretch>
            <a:fillRect/>
          </a:stretch>
        </p:blipFill>
        <p:spPr>
          <a:xfrm>
            <a:off x="900470" y="3972282"/>
            <a:ext cx="284321" cy="355402"/>
          </a:xfrm>
          <a:prstGeom prst="rect">
            <a:avLst/>
          </a:prstGeom>
        </p:spPr>
      </p:pic>
      <p:sp>
        <p:nvSpPr>
          <p:cNvPr id="7" name="Text 4"/>
          <p:cNvSpPr/>
          <p:nvPr/>
        </p:nvSpPr>
        <p:spPr>
          <a:xfrm>
            <a:off x="947857" y="4623792"/>
            <a:ext cx="3203496"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Frequency Dictionary Update</a:t>
            </a:r>
            <a:endParaRPr lang="en-US" sz="1950" dirty="0"/>
          </a:p>
        </p:txBody>
      </p:sp>
      <p:sp>
        <p:nvSpPr>
          <p:cNvPr id="8" name="Text 5"/>
          <p:cNvSpPr/>
          <p:nvPr/>
        </p:nvSpPr>
        <p:spPr>
          <a:xfrm>
            <a:off x="947857" y="5049203"/>
            <a:ext cx="3865721" cy="1516261"/>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If the word is new to the system, it's added to the frequency dictionary with an initial count of zero. This prepares the word for future frequency tracking and ranking.</a:t>
            </a:r>
            <a:endParaRPr lang="en-US" sz="1450" dirty="0"/>
          </a:p>
        </p:txBody>
      </p:sp>
      <p:sp>
        <p:nvSpPr>
          <p:cNvPr id="9" name="Shape 6"/>
          <p:cNvSpPr/>
          <p:nvPr/>
        </p:nvSpPr>
        <p:spPr>
          <a:xfrm>
            <a:off x="5476994" y="3770828"/>
            <a:ext cx="3960495" cy="189548"/>
          </a:xfrm>
          <a:prstGeom prst="roundRect">
            <a:avLst>
              <a:gd name="adj" fmla="val 150025"/>
            </a:avLst>
          </a:prstGeom>
          <a:solidFill>
            <a:srgbClr val="D4E9F7"/>
          </a:solidFill>
          <a:ln w="7620">
            <a:solidFill>
              <a:srgbClr val="BACFDD"/>
            </a:solidFill>
            <a:prstDash val="solid"/>
          </a:ln>
        </p:spPr>
      </p:sp>
      <p:sp>
        <p:nvSpPr>
          <p:cNvPr id="10" name="Shape 7"/>
          <p:cNvSpPr/>
          <p:nvPr/>
        </p:nvSpPr>
        <p:spPr>
          <a:xfrm>
            <a:off x="5192673" y="3581281"/>
            <a:ext cx="568643" cy="568643"/>
          </a:xfrm>
          <a:prstGeom prst="roundRect">
            <a:avLst>
              <a:gd name="adj" fmla="val 80402"/>
            </a:avLst>
          </a:prstGeom>
          <a:solidFill>
            <a:srgbClr val="D4E9F7"/>
          </a:solidFill>
          <a:ln w="7620">
            <a:solidFill>
              <a:srgbClr val="BACFDD"/>
            </a:solidFill>
            <a:prstDash val="solid"/>
          </a:ln>
        </p:spPr>
      </p:sp>
      <p:pic>
        <p:nvPicPr>
          <p:cNvPr id="11" name="Image 1" descr="preencoded.png">    </p:cNvPr>
          <p:cNvPicPr>
            <a:picLocks noChangeAspect="1"/>
          </p:cNvPicPr>
          <p:nvPr/>
        </p:nvPicPr>
        <p:blipFill>
          <a:blip r:embed="rId2"/>
          <a:stretch>
            <a:fillRect/>
          </a:stretch>
        </p:blipFill>
        <p:spPr>
          <a:xfrm>
            <a:off x="5334833" y="3687961"/>
            <a:ext cx="284321" cy="355402"/>
          </a:xfrm>
          <a:prstGeom prst="rect">
            <a:avLst/>
          </a:prstGeom>
        </p:spPr>
      </p:pic>
      <p:sp>
        <p:nvSpPr>
          <p:cNvPr id="12" name="Text 8"/>
          <p:cNvSpPr/>
          <p:nvPr/>
        </p:nvSpPr>
        <p:spPr>
          <a:xfrm>
            <a:off x="5382220" y="4339471"/>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Trie Insertion</a:t>
            </a:r>
            <a:endParaRPr lang="en-US" sz="1950" dirty="0"/>
          </a:p>
        </p:txBody>
      </p:sp>
      <p:sp>
        <p:nvSpPr>
          <p:cNvPr id="13" name="Text 9"/>
          <p:cNvSpPr/>
          <p:nvPr/>
        </p:nvSpPr>
        <p:spPr>
          <a:xfrm>
            <a:off x="5382220" y="4764881"/>
            <a:ext cx="3865840" cy="1516261"/>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The word is inserted character by character into the Trie data structure. Each character creates or traverses a node, with the final character marked as a word endpoint.</a:t>
            </a:r>
            <a:endParaRPr lang="en-US" sz="1450" dirty="0"/>
          </a:p>
        </p:txBody>
      </p:sp>
      <p:sp>
        <p:nvSpPr>
          <p:cNvPr id="14" name="Shape 10"/>
          <p:cNvSpPr/>
          <p:nvPr/>
        </p:nvSpPr>
        <p:spPr>
          <a:xfrm>
            <a:off x="9911477" y="3486507"/>
            <a:ext cx="3960376" cy="189548"/>
          </a:xfrm>
          <a:prstGeom prst="roundRect">
            <a:avLst>
              <a:gd name="adj" fmla="val 150025"/>
            </a:avLst>
          </a:prstGeom>
          <a:solidFill>
            <a:srgbClr val="D4E9F7"/>
          </a:solidFill>
          <a:ln w="7620">
            <a:solidFill>
              <a:srgbClr val="BACFDD"/>
            </a:solidFill>
            <a:prstDash val="solid"/>
          </a:ln>
        </p:spPr>
      </p:sp>
      <p:sp>
        <p:nvSpPr>
          <p:cNvPr id="15" name="Shape 11"/>
          <p:cNvSpPr/>
          <p:nvPr/>
        </p:nvSpPr>
        <p:spPr>
          <a:xfrm>
            <a:off x="9627156" y="3296960"/>
            <a:ext cx="568643" cy="568643"/>
          </a:xfrm>
          <a:prstGeom prst="roundRect">
            <a:avLst>
              <a:gd name="adj" fmla="val 80402"/>
            </a:avLst>
          </a:prstGeom>
          <a:solidFill>
            <a:srgbClr val="D4E9F7"/>
          </a:solidFill>
          <a:ln w="7620">
            <a:solidFill>
              <a:srgbClr val="BACFDD"/>
            </a:solidFill>
            <a:prstDash val="solid"/>
          </a:ln>
        </p:spPr>
      </p:sp>
      <p:pic>
        <p:nvPicPr>
          <p:cNvPr id="16" name="Image 2" descr="preencoded.png">    </p:cNvPr>
          <p:cNvPicPr>
            <a:picLocks noChangeAspect="1"/>
          </p:cNvPicPr>
          <p:nvPr/>
        </p:nvPicPr>
        <p:blipFill>
          <a:blip r:embed="rId3"/>
          <a:stretch>
            <a:fillRect/>
          </a:stretch>
        </p:blipFill>
        <p:spPr>
          <a:xfrm>
            <a:off x="9769316" y="3403640"/>
            <a:ext cx="284321" cy="355402"/>
          </a:xfrm>
          <a:prstGeom prst="rect">
            <a:avLst/>
          </a:prstGeom>
        </p:spPr>
      </p:pic>
      <p:sp>
        <p:nvSpPr>
          <p:cNvPr id="17" name="Text 12"/>
          <p:cNvSpPr/>
          <p:nvPr/>
        </p:nvSpPr>
        <p:spPr>
          <a:xfrm>
            <a:off x="9816703" y="4055150"/>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Bloom Filter Addition</a:t>
            </a:r>
            <a:endParaRPr lang="en-US" sz="1950" dirty="0"/>
          </a:p>
        </p:txBody>
      </p:sp>
      <p:sp>
        <p:nvSpPr>
          <p:cNvPr id="18" name="Text 13"/>
          <p:cNvSpPr/>
          <p:nvPr/>
        </p:nvSpPr>
        <p:spPr>
          <a:xfrm>
            <a:off x="9816703" y="4480560"/>
            <a:ext cx="3865721" cy="1516261"/>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The word itself, along with all of its prefixes, are added to the Bloom Filter. This comprehensive approach ensures the filter can later verify any potential prefix during suggestion queries.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2025-10-08T19:04:07Z</dcterms:created>
  <dcterms:modified xsi:type="dcterms:W3CDTF">2025-10-08T19:04:07Z</dcterms:modified>
</cp:coreProperties>
</file>